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35" r:id="rId4"/>
    <p:sldId id="259" r:id="rId5"/>
    <p:sldId id="260" r:id="rId6"/>
    <p:sldId id="261" r:id="rId7"/>
    <p:sldId id="262" r:id="rId8"/>
    <p:sldId id="297" r:id="rId9"/>
    <p:sldId id="442" r:id="rId10"/>
    <p:sldId id="263" r:id="rId11"/>
    <p:sldId id="436" r:id="rId12"/>
    <p:sldId id="420" r:id="rId13"/>
    <p:sldId id="443" r:id="rId14"/>
    <p:sldId id="438" r:id="rId15"/>
    <p:sldId id="439" r:id="rId16"/>
    <p:sldId id="440" r:id="rId17"/>
    <p:sldId id="408" r:id="rId18"/>
    <p:sldId id="444" r:id="rId19"/>
    <p:sldId id="407" r:id="rId20"/>
    <p:sldId id="417" r:id="rId21"/>
    <p:sldId id="281" r:id="rId22"/>
    <p:sldId id="275" r:id="rId23"/>
    <p:sldId id="276" r:id="rId24"/>
    <p:sldId id="277" r:id="rId25"/>
    <p:sldId id="278" r:id="rId26"/>
    <p:sldId id="283" r:id="rId27"/>
    <p:sldId id="284" r:id="rId28"/>
    <p:sldId id="309" r:id="rId29"/>
    <p:sldId id="310" r:id="rId30"/>
    <p:sldId id="288" r:id="rId31"/>
    <p:sldId id="289" r:id="rId32"/>
    <p:sldId id="418" r:id="rId33"/>
    <p:sldId id="312" r:id="rId34"/>
    <p:sldId id="313" r:id="rId35"/>
    <p:sldId id="31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3/11/2021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3/11/2021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3/11/2021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3/11/2021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3/11/2021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3/11/2021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3/11/2021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11/3/2021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3/11/2021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29  </a:t>
            </a:r>
            <a:r>
              <a:rPr lang="en-US" sz="2400" b="1" dirty="0" err="1">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Rabiul</a:t>
            </a:r>
            <a:r>
              <a:rPr lang="en-US" sz="2400" b="1" dirty="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err="1">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Awal</a:t>
            </a:r>
            <a:r>
              <a:rPr lang="en-US" sz="2400" b="1" dirty="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1443 </a:t>
            </a:r>
            <a:r>
              <a:rPr lang="en-US" sz="2400" b="1" i="1" dirty="0" err="1"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C00000"/>
                </a:solidFill>
                <a:effectLst>
                  <a:glow rad="101600">
                    <a:schemeClr val="tx1">
                      <a:alpha val="60000"/>
                    </a:schemeClr>
                  </a:glow>
                  <a:outerShdw blurRad="38100" dist="38100" dir="2700000" algn="tl">
                    <a:srgbClr val="000000">
                      <a:alpha val="43137"/>
                    </a:srgbClr>
                  </a:outerShdw>
                </a:effectLst>
                <a:latin typeface="Berlin Sans FB Demi" pitchFamily="34" charset="0"/>
              </a:rPr>
              <a:t>  05 November 2021 </a:t>
            </a:r>
          </a:p>
          <a:p>
            <a:pPr algn="ctr" fontAlgn="auto">
              <a:spcBef>
                <a:spcPts val="0"/>
              </a:spcBef>
              <a:spcAft>
                <a:spcPts val="0"/>
              </a:spcAft>
              <a:defRPr/>
            </a:pP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113" y="2164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747923"/>
            <a:ext cx="8836247" cy="769441"/>
          </a:xfrm>
          <a:prstGeom prst="rect">
            <a:avLst/>
          </a:prstGeom>
          <a:noFill/>
        </p:spPr>
        <p:txBody>
          <a:bodyPr wrap="square" lIns="91440" tIns="45720" rIns="91440" bIns="45720">
            <a:spAutoFit/>
          </a:bodyPr>
          <a:lstStyle/>
          <a:p>
            <a:pPr algn="ctr"/>
            <a:r>
              <a:rPr lang="en-US" sz="4400" b="1" dirty="0" err="1">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Jabatan</a:t>
            </a:r>
            <a:r>
              <a:rPr lang="en-US" sz="4400" b="1" dirty="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 H</a:t>
            </a:r>
            <a:r>
              <a:rPr lang="en-US" sz="4400" b="1" dirty="0" smtClean="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al </a:t>
            </a:r>
            <a:r>
              <a:rPr lang="en-US" sz="4400" b="1" dirty="0" err="1">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E</a:t>
            </a:r>
            <a:r>
              <a:rPr lang="en-US" sz="4400" b="1" dirty="0" err="1" smtClean="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hwal</a:t>
            </a:r>
            <a:r>
              <a:rPr lang="en-US" sz="4400" b="1" dirty="0" smtClean="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 </a:t>
            </a:r>
            <a:r>
              <a:rPr lang="en-US" sz="4400" b="1" dirty="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A</a:t>
            </a:r>
            <a:r>
              <a:rPr lang="en-US" sz="4400" b="1" dirty="0" smtClean="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gama </a:t>
            </a:r>
            <a:r>
              <a:rPr lang="en-US" sz="4400" b="1" dirty="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T</a:t>
            </a:r>
            <a:r>
              <a:rPr lang="en-US" sz="4400" b="1" dirty="0" smtClean="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rPr>
              <a:t>erengganu</a:t>
            </a:r>
            <a:endParaRPr lang="en-US" sz="4400" b="1" dirty="0">
              <a:ln w="12700">
                <a:solidFill>
                  <a:srgbClr val="F1FA7E"/>
                </a:solidFill>
                <a:prstDash val="solid"/>
              </a:ln>
              <a:solidFill>
                <a:srgbClr val="FFFF00"/>
              </a:solidFill>
              <a:effectLst>
                <a:outerShdw blurRad="41275" dist="20320" dir="1800000" algn="tl" rotWithShape="0">
                  <a:srgbClr val="000000">
                    <a:alpha val="40000"/>
                  </a:srgbClr>
                </a:outerShdw>
              </a:effectLst>
              <a:latin typeface="Bernard MT Condensed" pitchFamily="18" charset="0"/>
            </a:endParaRPr>
          </a:p>
        </p:txBody>
      </p:sp>
      <p:sp>
        <p:nvSpPr>
          <p:cNvPr id="11" name="Rectangle 10"/>
          <p:cNvSpPr/>
          <p:nvPr/>
        </p:nvSpPr>
        <p:spPr>
          <a:xfrm>
            <a:off x="708966" y="3657600"/>
            <a:ext cx="7848600" cy="2057400"/>
          </a:xfrm>
          <a:prstGeom prst="rect">
            <a:avLst/>
          </a:prstGeom>
          <a:noFill/>
          <a:scene3d>
            <a:camera prst="perspectiveAbove"/>
            <a:lightRig rig="threePt" dir="t"/>
          </a:scene3d>
          <a:sp3d>
            <a:bevelT/>
            <a:bevelB prst="relaxedInset"/>
          </a:sp3d>
        </p:spPr>
        <p:txBody>
          <a:bodyPr wrap="square">
            <a:prstTxWarp prst="textPlain">
              <a:avLst/>
            </a:prstTxWarp>
            <a:spAutoFit/>
          </a:bodyPr>
          <a:lstStyle/>
          <a:p>
            <a:pPr algn="ctr" fontAlgn="auto">
              <a:spcBef>
                <a:spcPts val="0"/>
              </a:spcBef>
              <a:spcAft>
                <a:spcPts val="0"/>
              </a:spcAft>
              <a:defRPr/>
            </a:pPr>
            <a:r>
              <a:rPr lang="ms-MY" sz="6600" b="1" dirty="0">
                <a:ln w="13462">
                  <a:solidFill>
                    <a:schemeClr val="bg1"/>
                  </a:solidFill>
                  <a:prstDash val="solid"/>
                </a:ln>
                <a:solidFill>
                  <a:schemeClr val="accent5">
                    <a:lumMod val="75000"/>
                  </a:schemeClr>
                </a:solidFill>
                <a:effectLst>
                  <a:outerShdw dist="38100" dir="2700000" algn="bl" rotWithShape="0">
                    <a:schemeClr val="accent5"/>
                  </a:outerShdw>
                </a:effectLst>
                <a:latin typeface="A25-SQUANOVA" pitchFamily="34" charset="0"/>
              </a:rPr>
              <a:t>LANGKAH </a:t>
            </a:r>
            <a:r>
              <a:rPr lang="ms-MY" sz="6600" b="1" dirty="0" smtClean="0">
                <a:ln w="13462">
                  <a:solidFill>
                    <a:schemeClr val="bg1"/>
                  </a:solidFill>
                  <a:prstDash val="solid"/>
                </a:ln>
                <a:solidFill>
                  <a:schemeClr val="accent5">
                    <a:lumMod val="75000"/>
                  </a:schemeClr>
                </a:solidFill>
                <a:effectLst>
                  <a:outerShdw dist="38100" dir="2700000" algn="bl" rotWithShape="0">
                    <a:schemeClr val="accent5"/>
                  </a:outerShdw>
                </a:effectLst>
                <a:latin typeface="A25-SQUANOVA" pitchFamily="34" charset="0"/>
              </a:rPr>
              <a:t>KESELAMATAN </a:t>
            </a:r>
          </a:p>
          <a:p>
            <a:pPr algn="ctr" fontAlgn="auto">
              <a:spcBef>
                <a:spcPts val="0"/>
              </a:spcBef>
              <a:spcAft>
                <a:spcPts val="0"/>
              </a:spcAft>
              <a:defRPr/>
            </a:pPr>
            <a:r>
              <a:rPr lang="ms-MY" sz="6600" b="1" dirty="0" smtClean="0">
                <a:ln w="13462">
                  <a:solidFill>
                    <a:schemeClr val="bg1"/>
                  </a:solidFill>
                  <a:prstDash val="solid"/>
                </a:ln>
                <a:solidFill>
                  <a:schemeClr val="accent5">
                    <a:lumMod val="75000"/>
                  </a:schemeClr>
                </a:solidFill>
                <a:effectLst>
                  <a:outerShdw dist="38100" dir="2700000" algn="bl" rotWithShape="0">
                    <a:schemeClr val="accent5"/>
                  </a:outerShdw>
                </a:effectLst>
                <a:latin typeface="A25-SQUANOVA" pitchFamily="34" charset="0"/>
              </a:rPr>
              <a:t>DIRI</a:t>
            </a:r>
            <a:endParaRPr lang="ms-MY" sz="6600" b="1" dirty="0">
              <a:ln w="13462">
                <a:solidFill>
                  <a:schemeClr val="bg1"/>
                </a:solidFill>
                <a:prstDash val="solid"/>
              </a:ln>
              <a:solidFill>
                <a:schemeClr val="accent5">
                  <a:lumMod val="75000"/>
                </a:schemeClr>
              </a:solidFill>
              <a:effectLst>
                <a:outerShdw dist="38100" dir="2700000" algn="bl" rotWithShape="0">
                  <a:schemeClr val="accent5"/>
                </a:outerShdw>
              </a:effectLst>
              <a:latin typeface="A25-SQUANOVA" pitchFamily="34" charset="0"/>
            </a:endParaRPr>
          </a:p>
        </p:txBody>
      </p:sp>
      <p:sp>
        <p:nvSpPr>
          <p:cNvPr id="9" name="Rectangle 5"/>
          <p:cNvSpPr txBox="1">
            <a:spLocks noChangeArrowheads="1"/>
          </p:cNvSpPr>
          <p:nvPr/>
        </p:nvSpPr>
        <p:spPr>
          <a:xfrm>
            <a:off x="2572376" y="2487609"/>
            <a:ext cx="4343400" cy="720080"/>
          </a:xfrm>
          <a:prstGeom prst="rect">
            <a:avLst/>
          </a:prstGeom>
          <a:solidFill>
            <a:schemeClr val="bg1">
              <a:lumMod val="95000"/>
              <a:alpha val="38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KHUTBAH MULTIMEDIA</a:t>
            </a:r>
          </a:p>
          <a:p>
            <a:pPr marL="0" indent="0" algn="ctr">
              <a:buNone/>
            </a:pPr>
            <a:r>
              <a:rPr lang="ms-MY"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Siri: </a:t>
            </a:r>
            <a:r>
              <a:rPr lang="ms-MY" sz="1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rPr>
              <a:t>43 / 2021</a:t>
            </a:r>
            <a:endParaRPr lang="en-US" sz="1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cs typeface="Arial" pitchFamily="34" charset="0"/>
            </a:endParaRPr>
          </a:p>
        </p:txBody>
      </p:sp>
    </p:spTree>
    <p:extLst>
      <p:ext uri="{BB962C8B-B14F-4D97-AF65-F5344CB8AC3E}">
        <p14:creationId xmlns:p14="http://schemas.microsoft.com/office/powerpoint/2010/main" val="2677528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7000" r="-7000"/>
          </a:stretch>
        </a:blipFill>
        <a:effectLst/>
      </p:bgPr>
    </p:bg>
    <p:spTree>
      <p:nvGrpSpPr>
        <p:cNvPr id="1" name=""/>
        <p:cNvGrpSpPr/>
        <p:nvPr/>
      </p:nvGrpSpPr>
      <p:grpSpPr>
        <a:xfrm>
          <a:off x="0" y="0"/>
          <a:ext cx="0" cy="0"/>
          <a:chOff x="0" y="0"/>
          <a:chExt cx="0" cy="0"/>
        </a:xfrm>
      </p:grpSpPr>
      <p:sp>
        <p:nvSpPr>
          <p:cNvPr id="3" name="Plaque 2"/>
          <p:cNvSpPr/>
          <p:nvPr/>
        </p:nvSpPr>
        <p:spPr>
          <a:xfrm>
            <a:off x="0" y="23149"/>
            <a:ext cx="9144000" cy="914400"/>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Tiga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keselamatan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ditunjukkan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p>
        </p:txBody>
      </p:sp>
      <p:sp>
        <p:nvSpPr>
          <p:cNvPr id="5" name="Rectangle 4"/>
          <p:cNvSpPr/>
          <p:nvPr/>
        </p:nvSpPr>
        <p:spPr>
          <a:xfrm>
            <a:off x="3003468" y="1594325"/>
            <a:ext cx="5410200" cy="545149"/>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ar-SA" sz="2800" b="1" dirty="0">
                <a:solidFill>
                  <a:srgbClr val="C00000"/>
                </a:solidFill>
                <a:latin typeface="Arial Rounded MT Bold" panose="020F0704030504030204" pitchFamily="34" charset="0"/>
              </a:rPr>
              <a:t>أَمْسِكْ عَليْكَ </a:t>
            </a:r>
            <a:r>
              <a:rPr lang="ar-SA" sz="2800" b="1" dirty="0" smtClean="0">
                <a:solidFill>
                  <a:srgbClr val="C00000"/>
                </a:solidFill>
                <a:latin typeface="Arial Rounded MT Bold" panose="020F0704030504030204" pitchFamily="34" charset="0"/>
              </a:rPr>
              <a:t>لِسَانَكَ</a:t>
            </a:r>
            <a:r>
              <a:rPr lang="en-US" sz="2800" b="1" dirty="0">
                <a:solidFill>
                  <a:srgbClr val="C00000"/>
                </a:solidFill>
                <a:latin typeface="Arial Rounded MT Bold" panose="020F0704030504030204" pitchFamily="34" charset="0"/>
              </a:rPr>
              <a:t> </a:t>
            </a:r>
            <a:r>
              <a:rPr lang="en-US" sz="2400" b="1" dirty="0" err="1" smtClean="0">
                <a:solidFill>
                  <a:schemeClr val="accent6">
                    <a:lumMod val="50000"/>
                  </a:schemeClr>
                </a:solidFill>
                <a:latin typeface="Arial Rounded MT Bold" panose="020F0704030504030204" pitchFamily="34" charset="0"/>
              </a:rPr>
              <a:t>Tahanlah</a:t>
            </a:r>
            <a:r>
              <a:rPr lang="en-US" sz="2400" b="1" dirty="0" smtClean="0">
                <a:solidFill>
                  <a:schemeClr val="accent6">
                    <a:lumMod val="50000"/>
                  </a:schemeClr>
                </a:solidFill>
                <a:latin typeface="Arial Rounded MT Bold" panose="020F0704030504030204" pitchFamily="34" charset="0"/>
              </a:rPr>
              <a:t> </a:t>
            </a:r>
            <a:r>
              <a:rPr lang="en-US" sz="2400" b="1" dirty="0" err="1">
                <a:solidFill>
                  <a:schemeClr val="accent6">
                    <a:lumMod val="50000"/>
                  </a:schemeClr>
                </a:solidFill>
                <a:latin typeface="Arial Rounded MT Bold" panose="020F0704030504030204" pitchFamily="34" charset="0"/>
              </a:rPr>
              <a:t>lidahmu</a:t>
            </a:r>
            <a:r>
              <a:rPr lang="en-US" sz="2400" b="1" dirty="0">
                <a:solidFill>
                  <a:schemeClr val="accent6">
                    <a:lumMod val="50000"/>
                  </a:schemeClr>
                </a:solidFill>
                <a:latin typeface="Arial Rounded MT Bold" panose="020F0704030504030204" pitchFamily="34" charset="0"/>
              </a:rPr>
              <a:t>  </a:t>
            </a:r>
            <a:r>
              <a:rPr lang="en-US" sz="2400" b="1" dirty="0" smtClean="0">
                <a:solidFill>
                  <a:schemeClr val="accent6">
                    <a:lumMod val="50000"/>
                  </a:schemeClr>
                </a:solidFill>
                <a:latin typeface="Arial Rounded MT Bold" panose="020F0704030504030204" pitchFamily="34" charset="0"/>
              </a:rPr>
              <a:t>= </a:t>
            </a:r>
          </a:p>
        </p:txBody>
      </p:sp>
      <p:sp>
        <p:nvSpPr>
          <p:cNvPr id="7" name="Rectangle 6"/>
          <p:cNvSpPr/>
          <p:nvPr/>
        </p:nvSpPr>
        <p:spPr>
          <a:xfrm>
            <a:off x="245962" y="2711900"/>
            <a:ext cx="8707556" cy="2215991"/>
          </a:xfrm>
          <a:prstGeom prst="rect">
            <a:avLst/>
          </a:prstGeom>
          <a:solidFill>
            <a:schemeClr val="accent3">
              <a:lumMod val="20000"/>
              <a:lumOff val="80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ms-MY" sz="2400" b="1" dirty="0" smtClean="0">
                <a:solidFill>
                  <a:schemeClr val="accent6">
                    <a:lumMod val="50000"/>
                  </a:schemeClr>
                </a:solidFill>
                <a:latin typeface="Arial Rounded MT Bold" panose="020F0704030504030204" pitchFamily="34" charset="0"/>
              </a:rPr>
              <a:t>Menjaga </a:t>
            </a:r>
            <a:r>
              <a:rPr lang="ms-MY" sz="2400" b="1" dirty="0">
                <a:solidFill>
                  <a:schemeClr val="accent6">
                    <a:lumMod val="50000"/>
                  </a:schemeClr>
                </a:solidFill>
                <a:latin typeface="Arial Rounded MT Bold" panose="020F0704030504030204" pitchFamily="34" charset="0"/>
              </a:rPr>
              <a:t>pertuturan dari perkataan yang buruk, kasar dan dosa, tidak berbicara melainkan ucapan yang baik, sopan lagi mendatangkan pahala, serta menjauhkan diri dari melafazkan sesuatu yang mendedahkan kepada risiko dan dosa</a:t>
            </a:r>
          </a:p>
        </p:txBody>
      </p:sp>
      <p:sp>
        <p:nvSpPr>
          <p:cNvPr id="9" name="Rectangle 8"/>
          <p:cNvSpPr/>
          <p:nvPr/>
        </p:nvSpPr>
        <p:spPr>
          <a:xfrm>
            <a:off x="298862" y="6010130"/>
            <a:ext cx="8707556" cy="478208"/>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rtl="1">
              <a:lnSpc>
                <a:spcPct val="115000"/>
              </a:lnSpc>
              <a:spcAft>
                <a:spcPts val="800"/>
              </a:spcAft>
            </a:pPr>
            <a:r>
              <a:rPr lang="fi-FI" sz="2400" b="1" dirty="0" smtClean="0">
                <a:latin typeface="Arial Rounded MT Bold" panose="020F0704030504030204" pitchFamily="34" charset="0"/>
              </a:rPr>
              <a:t>Kerana </a:t>
            </a:r>
            <a:r>
              <a:rPr lang="fi-FI" sz="2400" b="1" dirty="0">
                <a:latin typeface="Arial Rounded MT Bold" panose="020F0704030504030204" pitchFamily="34" charset="0"/>
              </a:rPr>
              <a:t>pulut santan binasa, kerana mulut badan binasa</a:t>
            </a:r>
            <a:endParaRPr lang="ms-MY" sz="2800" b="1" dirty="0">
              <a:solidFill>
                <a:schemeClr val="accent6">
                  <a:lumMod val="50000"/>
                </a:schemeClr>
              </a:solidFill>
              <a:latin typeface="Arial Rounded MT Bold" panose="020F0704030504030204" pitchFamily="34" charset="0"/>
            </a:endParaRPr>
          </a:p>
        </p:txBody>
      </p:sp>
      <p:sp>
        <p:nvSpPr>
          <p:cNvPr id="2" name="Right Arrow 1"/>
          <p:cNvSpPr/>
          <p:nvPr/>
        </p:nvSpPr>
        <p:spPr>
          <a:xfrm>
            <a:off x="304800" y="1295400"/>
            <a:ext cx="2514600" cy="11430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PERTAMA</a:t>
            </a:r>
            <a:endParaRPr lang="en-US" sz="2400" dirty="0"/>
          </a:p>
        </p:txBody>
      </p:sp>
      <p:cxnSp>
        <p:nvCxnSpPr>
          <p:cNvPr id="6" name="Elbow Connector 5"/>
          <p:cNvCxnSpPr/>
          <p:nvPr/>
        </p:nvCxnSpPr>
        <p:spPr>
          <a:xfrm rot="16200000" flipH="1">
            <a:off x="4494963" y="2244251"/>
            <a:ext cx="514354" cy="30480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Plaque 9"/>
          <p:cNvSpPr/>
          <p:nvPr/>
        </p:nvSpPr>
        <p:spPr>
          <a:xfrm>
            <a:off x="1817901" y="5515189"/>
            <a:ext cx="5715000" cy="479534"/>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Pepatah melayu ada menyebut  : </a:t>
            </a:r>
          </a:p>
        </p:txBody>
      </p:sp>
    </p:spTree>
    <p:extLst>
      <p:ext uri="{BB962C8B-B14F-4D97-AF65-F5344CB8AC3E}">
        <p14:creationId xmlns:p14="http://schemas.microsoft.com/office/powerpoint/2010/main" val="345753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1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ltDnDiag">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Plaque 2"/>
          <p:cNvSpPr/>
          <p:nvPr/>
        </p:nvSpPr>
        <p:spPr>
          <a:xfrm>
            <a:off x="609600" y="23149"/>
            <a:ext cx="8081598" cy="9144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endParaRPr lang="en-US" sz="2800" dirty="0"/>
          </a:p>
        </p:txBody>
      </p:sp>
      <p:sp>
        <p:nvSpPr>
          <p:cNvPr id="4" name="Rectangle 3"/>
          <p:cNvSpPr/>
          <p:nvPr/>
        </p:nvSpPr>
        <p:spPr>
          <a:xfrm>
            <a:off x="152400" y="3581400"/>
            <a:ext cx="8763000" cy="3067558"/>
          </a:xfrm>
          <a:prstGeom prst="rect">
            <a:avLst/>
          </a:pr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smtClean="0">
                <a:solidFill>
                  <a:srgbClr val="7030A0"/>
                </a:solidFill>
                <a:latin typeface="Arial Black" pitchFamily="34" charset="0"/>
              </a:rPr>
              <a:t>Maksudnya</a:t>
            </a:r>
            <a:r>
              <a:rPr lang="en-US" sz="2800" dirty="0">
                <a:solidFill>
                  <a:srgbClr val="7030A0"/>
                </a:solidFill>
                <a:latin typeface="Arial Black" pitchFamily="34" charset="0"/>
              </a:rPr>
              <a:t> </a:t>
            </a:r>
            <a:r>
              <a:rPr lang="en-US" sz="2800" dirty="0" smtClean="0">
                <a:solidFill>
                  <a:srgbClr val="7030A0"/>
                </a:solidFill>
                <a:latin typeface="Arial Black" pitchFamily="34" charset="0"/>
              </a:rPr>
              <a:t>: “ </a:t>
            </a:r>
            <a:r>
              <a:rPr lang="en-US" sz="2800" dirty="0" err="1" smtClean="0">
                <a:solidFill>
                  <a:srgbClr val="7030A0"/>
                </a:solidFill>
                <a:latin typeface="Arial Black" pitchFamily="34" charset="0"/>
              </a:rPr>
              <a:t>Sesungguhnya</a:t>
            </a:r>
            <a:r>
              <a:rPr lang="en-US" sz="2800" dirty="0" smtClean="0">
                <a:solidFill>
                  <a:srgbClr val="7030A0"/>
                </a:solidFill>
                <a:latin typeface="Arial Black" pitchFamily="34" charset="0"/>
              </a:rPr>
              <a:t> </a:t>
            </a:r>
            <a:r>
              <a:rPr lang="en-US" sz="2800" dirty="0" err="1">
                <a:solidFill>
                  <a:srgbClr val="7030A0"/>
                </a:solidFill>
                <a:latin typeface="Arial Black" pitchFamily="34" charset="0"/>
              </a:rPr>
              <a:t>seseorang</a:t>
            </a:r>
            <a:r>
              <a:rPr lang="en-US" sz="2800" dirty="0">
                <a:solidFill>
                  <a:srgbClr val="7030A0"/>
                </a:solidFill>
                <a:latin typeface="Arial Black" pitchFamily="34" charset="0"/>
              </a:rPr>
              <a:t> </a:t>
            </a:r>
            <a:r>
              <a:rPr lang="en-US" sz="2800" dirty="0" err="1">
                <a:solidFill>
                  <a:srgbClr val="7030A0"/>
                </a:solidFill>
                <a:latin typeface="Arial Black" pitchFamily="34" charset="0"/>
              </a:rPr>
              <a:t>hamba</a:t>
            </a:r>
            <a:r>
              <a:rPr lang="en-US" sz="2800" dirty="0">
                <a:solidFill>
                  <a:srgbClr val="7030A0"/>
                </a:solidFill>
                <a:latin typeface="Arial Black" pitchFamily="34" charset="0"/>
              </a:rPr>
              <a:t> </a:t>
            </a:r>
            <a:r>
              <a:rPr lang="en-US" sz="2800" dirty="0" err="1">
                <a:solidFill>
                  <a:srgbClr val="7030A0"/>
                </a:solidFill>
                <a:latin typeface="Arial Black" pitchFamily="34" charset="0"/>
              </a:rPr>
              <a:t>itu</a:t>
            </a:r>
            <a:r>
              <a:rPr lang="en-US" sz="2800" dirty="0">
                <a:solidFill>
                  <a:srgbClr val="7030A0"/>
                </a:solidFill>
                <a:latin typeface="Arial Black" pitchFamily="34" charset="0"/>
              </a:rPr>
              <a:t> </a:t>
            </a:r>
            <a:r>
              <a:rPr lang="en-US" sz="2800" dirty="0" err="1">
                <a:solidFill>
                  <a:srgbClr val="7030A0"/>
                </a:solidFill>
                <a:latin typeface="Arial Black" pitchFamily="34" charset="0"/>
              </a:rPr>
              <a:t>bercakap</a:t>
            </a:r>
            <a:r>
              <a:rPr lang="en-US" sz="2800" dirty="0">
                <a:solidFill>
                  <a:srgbClr val="7030A0"/>
                </a:solidFill>
                <a:latin typeface="Arial Black" pitchFamily="34" charset="0"/>
              </a:rPr>
              <a:t> </a:t>
            </a:r>
            <a:r>
              <a:rPr lang="en-US" sz="2800" dirty="0" err="1">
                <a:solidFill>
                  <a:srgbClr val="7030A0"/>
                </a:solidFill>
                <a:latin typeface="Arial Black" pitchFamily="34" charset="0"/>
              </a:rPr>
              <a:t>satu</a:t>
            </a:r>
            <a:r>
              <a:rPr lang="en-US" sz="2800" dirty="0">
                <a:solidFill>
                  <a:srgbClr val="7030A0"/>
                </a:solidFill>
                <a:latin typeface="Arial Black" pitchFamily="34" charset="0"/>
              </a:rPr>
              <a:t> </a:t>
            </a:r>
            <a:r>
              <a:rPr lang="en-US" sz="2800" dirty="0" err="1">
                <a:solidFill>
                  <a:srgbClr val="7030A0"/>
                </a:solidFill>
                <a:latin typeface="Arial Black" pitchFamily="34" charset="0"/>
              </a:rPr>
              <a:t>kalimah</a:t>
            </a:r>
            <a:r>
              <a:rPr lang="en-US" sz="2800" dirty="0">
                <a:solidFill>
                  <a:srgbClr val="7030A0"/>
                </a:solidFill>
                <a:latin typeface="Arial Black" pitchFamily="34" charset="0"/>
              </a:rPr>
              <a:t> yang </a:t>
            </a:r>
            <a:r>
              <a:rPr lang="en-US" sz="2800" dirty="0" err="1">
                <a:solidFill>
                  <a:srgbClr val="7030A0"/>
                </a:solidFill>
                <a:latin typeface="Arial Black" pitchFamily="34" charset="0"/>
              </a:rPr>
              <a:t>mengundang</a:t>
            </a:r>
            <a:r>
              <a:rPr lang="en-US" sz="2800" dirty="0">
                <a:solidFill>
                  <a:srgbClr val="7030A0"/>
                </a:solidFill>
                <a:latin typeface="Arial Black" pitchFamily="34" charset="0"/>
              </a:rPr>
              <a:t> </a:t>
            </a:r>
            <a:r>
              <a:rPr lang="en-US" sz="2800" dirty="0" err="1">
                <a:solidFill>
                  <a:srgbClr val="7030A0"/>
                </a:solidFill>
                <a:latin typeface="Arial Black" pitchFamily="34" charset="0"/>
              </a:rPr>
              <a:t>murka</a:t>
            </a:r>
            <a:r>
              <a:rPr lang="en-US" sz="2800" dirty="0">
                <a:solidFill>
                  <a:srgbClr val="7030A0"/>
                </a:solidFill>
                <a:latin typeface="Arial Black" pitchFamily="34" charset="0"/>
              </a:rPr>
              <a:t> Allah </a:t>
            </a:r>
            <a:r>
              <a:rPr lang="en-US" sz="2800" dirty="0" err="1">
                <a:solidFill>
                  <a:srgbClr val="7030A0"/>
                </a:solidFill>
                <a:latin typeface="Arial Black" pitchFamily="34" charset="0"/>
              </a:rPr>
              <a:t>swt</a:t>
            </a:r>
            <a:r>
              <a:rPr lang="en-US" sz="2800" dirty="0">
                <a:solidFill>
                  <a:srgbClr val="7030A0"/>
                </a:solidFill>
                <a:latin typeface="Arial Black" pitchFamily="34" charset="0"/>
              </a:rPr>
              <a:t>, </a:t>
            </a:r>
            <a:r>
              <a:rPr lang="en-US" sz="2800" dirty="0" err="1">
                <a:solidFill>
                  <a:srgbClr val="7030A0"/>
                </a:solidFill>
                <a:latin typeface="Arial Black" pitchFamily="34" charset="0"/>
              </a:rPr>
              <a:t>dia</a:t>
            </a:r>
            <a:r>
              <a:rPr lang="en-US" sz="2800" dirty="0">
                <a:solidFill>
                  <a:srgbClr val="7030A0"/>
                </a:solidFill>
                <a:latin typeface="Arial Black" pitchFamily="34" charset="0"/>
              </a:rPr>
              <a:t> </a:t>
            </a:r>
            <a:r>
              <a:rPr lang="en-US" sz="2800" dirty="0" err="1">
                <a:solidFill>
                  <a:srgbClr val="7030A0"/>
                </a:solidFill>
                <a:latin typeface="Arial Black" pitchFamily="34" charset="0"/>
              </a:rPr>
              <a:t>sendiri</a:t>
            </a:r>
            <a:r>
              <a:rPr lang="en-US" sz="2800" dirty="0">
                <a:solidFill>
                  <a:srgbClr val="7030A0"/>
                </a:solidFill>
                <a:latin typeface="Arial Black" pitchFamily="34" charset="0"/>
              </a:rPr>
              <a:t> </a:t>
            </a:r>
            <a:r>
              <a:rPr lang="en-US" sz="2800" dirty="0" err="1">
                <a:solidFill>
                  <a:srgbClr val="7030A0"/>
                </a:solidFill>
                <a:latin typeface="Arial Black" pitchFamily="34" charset="0"/>
              </a:rPr>
              <a:t>tidak</a:t>
            </a:r>
            <a:r>
              <a:rPr lang="en-US" sz="2800" dirty="0">
                <a:solidFill>
                  <a:srgbClr val="7030A0"/>
                </a:solidFill>
                <a:latin typeface="Arial Black" pitchFamily="34" charset="0"/>
              </a:rPr>
              <a:t> </a:t>
            </a:r>
            <a:r>
              <a:rPr lang="en-US" sz="2800" dirty="0" err="1">
                <a:solidFill>
                  <a:srgbClr val="7030A0"/>
                </a:solidFill>
                <a:latin typeface="Arial Black" pitchFamily="34" charset="0"/>
              </a:rPr>
              <a:t>mempedulikan</a:t>
            </a:r>
            <a:r>
              <a:rPr lang="en-US" sz="2800" dirty="0">
                <a:solidFill>
                  <a:srgbClr val="7030A0"/>
                </a:solidFill>
                <a:latin typeface="Arial Black" pitchFamily="34" charset="0"/>
              </a:rPr>
              <a:t> </a:t>
            </a:r>
            <a:r>
              <a:rPr lang="en-US" sz="2800" dirty="0" err="1">
                <a:solidFill>
                  <a:srgbClr val="7030A0"/>
                </a:solidFill>
                <a:latin typeface="Arial Black" pitchFamily="34" charset="0"/>
              </a:rPr>
              <a:t>kalimahnya</a:t>
            </a:r>
            <a:r>
              <a:rPr lang="en-US" sz="2800" dirty="0">
                <a:solidFill>
                  <a:srgbClr val="7030A0"/>
                </a:solidFill>
                <a:latin typeface="Arial Black" pitchFamily="34" charset="0"/>
              </a:rPr>
              <a:t> </a:t>
            </a:r>
            <a:r>
              <a:rPr lang="en-US" sz="2800" dirty="0" err="1">
                <a:solidFill>
                  <a:srgbClr val="7030A0"/>
                </a:solidFill>
                <a:latin typeface="Arial Black" pitchFamily="34" charset="0"/>
              </a:rPr>
              <a:t>tadi</a:t>
            </a:r>
            <a:r>
              <a:rPr lang="en-US" sz="2800" dirty="0">
                <a:solidFill>
                  <a:srgbClr val="7030A0"/>
                </a:solidFill>
                <a:latin typeface="Arial Black" pitchFamily="34" charset="0"/>
              </a:rPr>
              <a:t>, </a:t>
            </a:r>
            <a:r>
              <a:rPr lang="en-US" sz="2800" dirty="0" err="1">
                <a:solidFill>
                  <a:srgbClr val="7030A0"/>
                </a:solidFill>
                <a:latin typeface="Arial Black" pitchFamily="34" charset="0"/>
              </a:rPr>
              <a:t>tiba-tiba</a:t>
            </a:r>
            <a:r>
              <a:rPr lang="en-US" sz="2800" dirty="0">
                <a:solidFill>
                  <a:srgbClr val="7030A0"/>
                </a:solidFill>
                <a:latin typeface="Arial Black" pitchFamily="34" charset="0"/>
              </a:rPr>
              <a:t> </a:t>
            </a:r>
            <a:r>
              <a:rPr lang="en-US" sz="2800" dirty="0" err="1">
                <a:solidFill>
                  <a:srgbClr val="7030A0"/>
                </a:solidFill>
                <a:latin typeface="Arial Black" pitchFamily="34" charset="0"/>
              </a:rPr>
              <a:t>dia</a:t>
            </a:r>
            <a:r>
              <a:rPr lang="en-US" sz="2800" dirty="0">
                <a:solidFill>
                  <a:srgbClr val="7030A0"/>
                </a:solidFill>
                <a:latin typeface="Arial Black" pitchFamily="34" charset="0"/>
              </a:rPr>
              <a:t> </a:t>
            </a:r>
            <a:r>
              <a:rPr lang="en-US" sz="2800" dirty="0" err="1">
                <a:solidFill>
                  <a:srgbClr val="7030A0"/>
                </a:solidFill>
                <a:latin typeface="Arial Black" pitchFamily="34" charset="0"/>
              </a:rPr>
              <a:t>dicampak</a:t>
            </a:r>
            <a:r>
              <a:rPr lang="en-US" sz="2800" dirty="0">
                <a:solidFill>
                  <a:srgbClr val="7030A0"/>
                </a:solidFill>
                <a:latin typeface="Arial Black" pitchFamily="34" charset="0"/>
              </a:rPr>
              <a:t> </a:t>
            </a:r>
            <a:r>
              <a:rPr lang="en-US" sz="2800" dirty="0" err="1">
                <a:solidFill>
                  <a:srgbClr val="7030A0"/>
                </a:solidFill>
                <a:latin typeface="Arial Black" pitchFamily="34" charset="0"/>
              </a:rPr>
              <a:t>dengan</a:t>
            </a:r>
            <a:r>
              <a:rPr lang="en-US" sz="2800" dirty="0">
                <a:solidFill>
                  <a:srgbClr val="7030A0"/>
                </a:solidFill>
                <a:latin typeface="Arial Black" pitchFamily="34" charset="0"/>
              </a:rPr>
              <a:t> </a:t>
            </a:r>
            <a:r>
              <a:rPr lang="en-US" sz="2800" dirty="0" err="1">
                <a:solidFill>
                  <a:srgbClr val="7030A0"/>
                </a:solidFill>
                <a:latin typeface="Arial Black" pitchFamily="34" charset="0"/>
              </a:rPr>
              <a:t>sebabnya</a:t>
            </a:r>
            <a:r>
              <a:rPr lang="en-US" sz="2800" dirty="0">
                <a:solidFill>
                  <a:srgbClr val="7030A0"/>
                </a:solidFill>
                <a:latin typeface="Arial Black" pitchFamily="34" charset="0"/>
              </a:rPr>
              <a:t> di </a:t>
            </a:r>
            <a:r>
              <a:rPr lang="en-US" sz="2800" dirty="0" err="1">
                <a:solidFill>
                  <a:srgbClr val="7030A0"/>
                </a:solidFill>
                <a:latin typeface="Arial Black" pitchFamily="34" charset="0"/>
              </a:rPr>
              <a:t>dalam</a:t>
            </a:r>
            <a:r>
              <a:rPr lang="en-US" sz="2800" dirty="0">
                <a:solidFill>
                  <a:srgbClr val="7030A0"/>
                </a:solidFill>
                <a:latin typeface="Arial Black" pitchFamily="34" charset="0"/>
              </a:rPr>
              <a:t> </a:t>
            </a:r>
            <a:r>
              <a:rPr lang="en-US" sz="2800" dirty="0" err="1">
                <a:solidFill>
                  <a:srgbClr val="7030A0"/>
                </a:solidFill>
                <a:latin typeface="Arial Black" pitchFamily="34" charset="0"/>
              </a:rPr>
              <a:t>neraka</a:t>
            </a:r>
            <a:r>
              <a:rPr lang="en-US" sz="2800" dirty="0">
                <a:solidFill>
                  <a:srgbClr val="7030A0"/>
                </a:solidFill>
                <a:latin typeface="Arial Black" pitchFamily="34" charset="0"/>
              </a:rPr>
              <a:t>.”</a:t>
            </a:r>
            <a:r>
              <a:rPr lang="en-US" sz="2800" dirty="0" smtClean="0">
                <a:solidFill>
                  <a:srgbClr val="7030A0"/>
                </a:solidFill>
                <a:latin typeface="Arial Black" pitchFamily="34" charset="0"/>
              </a:rPr>
              <a:t>			</a:t>
            </a:r>
            <a:r>
              <a:rPr lang="en-US" sz="1600" dirty="0">
                <a:solidFill>
                  <a:schemeClr val="tx1"/>
                </a:solidFill>
                <a:latin typeface="Arial Black" pitchFamily="34" charset="0"/>
              </a:rPr>
              <a:t> </a:t>
            </a:r>
            <a:r>
              <a:rPr lang="en-US" sz="1600" dirty="0" smtClean="0">
                <a:solidFill>
                  <a:schemeClr val="tx1"/>
                </a:solidFill>
                <a:latin typeface="Arial Black" pitchFamily="34" charset="0"/>
              </a:rPr>
              <a:t>               -</a:t>
            </a:r>
            <a:r>
              <a:rPr lang="en-US" sz="1600" dirty="0" err="1" smtClean="0">
                <a:solidFill>
                  <a:schemeClr val="tx1"/>
                </a:solidFill>
                <a:latin typeface="Arial Black" pitchFamily="34" charset="0"/>
              </a:rPr>
              <a:t>Riwayat</a:t>
            </a:r>
            <a:r>
              <a:rPr lang="en-US" sz="1600" dirty="0" smtClean="0">
                <a:solidFill>
                  <a:schemeClr val="tx1"/>
                </a:solidFill>
                <a:latin typeface="Arial Black" pitchFamily="34" charset="0"/>
              </a:rPr>
              <a:t> </a:t>
            </a:r>
            <a:r>
              <a:rPr lang="en-US" sz="1600" dirty="0" err="1" smtClean="0">
                <a:solidFill>
                  <a:schemeClr val="tx1"/>
                </a:solidFill>
                <a:latin typeface="Arial Black" pitchFamily="34" charset="0"/>
              </a:rPr>
              <a:t>Bukhori</a:t>
            </a:r>
            <a:r>
              <a:rPr lang="en-US" sz="1600" dirty="0" smtClean="0">
                <a:solidFill>
                  <a:schemeClr val="tx1"/>
                </a:solidFill>
                <a:latin typeface="Arial Black" pitchFamily="34" charset="0"/>
              </a:rPr>
              <a:t>-</a:t>
            </a:r>
            <a:endParaRPr lang="en-US" sz="1600" b="1" dirty="0">
              <a:solidFill>
                <a:schemeClr val="tx1"/>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59327" y="1193470"/>
            <a:ext cx="8839200" cy="2003625"/>
          </a:xfrm>
          <a:prstGeom prst="rect">
            <a:avLst/>
          </a:prstGeom>
          <a:solidFill>
            <a:schemeClr val="tx2">
              <a:lumMod val="20000"/>
              <a:lumOff val="80000"/>
              <a:alpha val="91000"/>
            </a:schemeClr>
          </a:solidFill>
        </p:spPr>
        <p:txBody>
          <a:bodyPr wrap="square">
            <a:spAutoFit/>
            <a:scene3d>
              <a:camera prst="orthographicFront"/>
              <a:lightRig rig="threePt" dir="t"/>
            </a:scene3d>
            <a:sp3d extrusionH="57150">
              <a:bevelT w="38100" h="38100" prst="angle"/>
            </a:sp3d>
          </a:bodyPr>
          <a:lstStyle/>
          <a:p>
            <a:pPr algn="ctr" rtl="1">
              <a:lnSpc>
                <a:spcPct val="115000"/>
              </a:lnSpc>
            </a:pPr>
            <a:r>
              <a:rPr lang="ar-SA" sz="5400" b="1" dirty="0">
                <a:solidFill>
                  <a:srgbClr val="1C1E21"/>
                </a:solidFill>
                <a:ea typeface="Times New Roman"/>
                <a:cs typeface="Traditional Arabic"/>
              </a:rPr>
              <a:t>وَإِنَّ الْعَبْدَ لَيَتَكَلَّمُ بِالْكَلِمَةِ مِنْ سَخَطِ اللَّهِ لَا يُلْقِيْ لَهَا بَالًا يَهْوِي بِهَا فِي جَهَنَّمَ</a:t>
            </a:r>
            <a:endParaRPr lang="en-US" sz="5400" dirty="0">
              <a:ea typeface="Times New Roman"/>
              <a:cs typeface="Arial"/>
            </a:endParaRPr>
          </a:p>
        </p:txBody>
      </p:sp>
    </p:spTree>
    <p:extLst>
      <p:ext uri="{BB962C8B-B14F-4D97-AF65-F5344CB8AC3E}">
        <p14:creationId xmlns:p14="http://schemas.microsoft.com/office/powerpoint/2010/main" val="7680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7000" r="-7000"/>
          </a:stretch>
        </a:blipFill>
        <a:effectLst/>
      </p:bgPr>
    </p:bg>
    <p:spTree>
      <p:nvGrpSpPr>
        <p:cNvPr id="1" name=""/>
        <p:cNvGrpSpPr/>
        <p:nvPr/>
      </p:nvGrpSpPr>
      <p:grpSpPr>
        <a:xfrm>
          <a:off x="0" y="0"/>
          <a:ext cx="0" cy="0"/>
          <a:chOff x="0" y="0"/>
          <a:chExt cx="0" cy="0"/>
        </a:xfrm>
      </p:grpSpPr>
      <p:sp>
        <p:nvSpPr>
          <p:cNvPr id="3" name="Plaque 2"/>
          <p:cNvSpPr/>
          <p:nvPr/>
        </p:nvSpPr>
        <p:spPr>
          <a:xfrm>
            <a:off x="0" y="23149"/>
            <a:ext cx="9144000" cy="914400"/>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Tiga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keselamatan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ditunjukkan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p>
        </p:txBody>
      </p:sp>
      <p:sp>
        <p:nvSpPr>
          <p:cNvPr id="5" name="Rectangle 4"/>
          <p:cNvSpPr/>
          <p:nvPr/>
        </p:nvSpPr>
        <p:spPr>
          <a:xfrm>
            <a:off x="2819400" y="1358617"/>
            <a:ext cx="5181600" cy="1079783"/>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ar-SA" sz="2800" b="1" dirty="0">
                <a:solidFill>
                  <a:srgbClr val="C00000"/>
                </a:solidFill>
                <a:latin typeface="Arial Rounded MT Bold" panose="020F0704030504030204" pitchFamily="34" charset="0"/>
              </a:rPr>
              <a:t>وَلْيَسَعْكَ </a:t>
            </a:r>
            <a:r>
              <a:rPr lang="ar-SA" sz="2800" b="1" dirty="0" smtClean="0">
                <a:solidFill>
                  <a:srgbClr val="C00000"/>
                </a:solidFill>
                <a:latin typeface="Arial Rounded MT Bold" panose="020F0704030504030204" pitchFamily="34" charset="0"/>
              </a:rPr>
              <a:t>بَيْتُكَ</a:t>
            </a:r>
            <a:endParaRPr lang="en-US" sz="2800" b="1" dirty="0" smtClean="0">
              <a:solidFill>
                <a:srgbClr val="C00000"/>
              </a:solidFill>
              <a:latin typeface="Arial Rounded MT Bold" panose="020F0704030504030204" pitchFamily="34" charset="0"/>
            </a:endParaRPr>
          </a:p>
          <a:p>
            <a:pPr algn="ctr" rtl="1">
              <a:lnSpc>
                <a:spcPct val="115000"/>
              </a:lnSpc>
              <a:spcAft>
                <a:spcPts val="800"/>
              </a:spcAft>
            </a:pPr>
            <a:r>
              <a:rPr lang="en-US" sz="2200" b="1" dirty="0" smtClean="0">
                <a:solidFill>
                  <a:schemeClr val="accent6">
                    <a:lumMod val="50000"/>
                  </a:schemeClr>
                </a:solidFill>
                <a:latin typeface="Arial Rounded MT Bold" panose="020F0704030504030204" pitchFamily="34" charset="0"/>
              </a:rPr>
              <a:t> ( </a:t>
            </a:r>
            <a:r>
              <a:rPr lang="en-US" sz="2200" b="1" dirty="0" err="1" smtClean="0">
                <a:solidFill>
                  <a:schemeClr val="accent6">
                    <a:lumMod val="50000"/>
                  </a:schemeClr>
                </a:solidFill>
                <a:latin typeface="Arial Rounded MT Bold" panose="020F0704030504030204" pitchFamily="34" charset="0"/>
              </a:rPr>
              <a:t>Berlapanglah</a:t>
            </a:r>
            <a:r>
              <a:rPr lang="en-US" sz="2200" b="1" dirty="0" smtClean="0">
                <a:solidFill>
                  <a:schemeClr val="accent6">
                    <a:lumMod val="50000"/>
                  </a:schemeClr>
                </a:solidFill>
                <a:latin typeface="Arial Rounded MT Bold" panose="020F0704030504030204" pitchFamily="34" charset="0"/>
              </a:rPr>
              <a:t> </a:t>
            </a:r>
            <a:r>
              <a:rPr lang="en-US" sz="2200" b="1" dirty="0" err="1">
                <a:solidFill>
                  <a:schemeClr val="accent6">
                    <a:lumMod val="50000"/>
                  </a:schemeClr>
                </a:solidFill>
                <a:latin typeface="Arial Rounded MT Bold" panose="020F0704030504030204" pitchFamily="34" charset="0"/>
              </a:rPr>
              <a:t>dengan</a:t>
            </a:r>
            <a:r>
              <a:rPr lang="en-US" sz="2200" b="1" dirty="0">
                <a:solidFill>
                  <a:schemeClr val="accent6">
                    <a:lumMod val="50000"/>
                  </a:schemeClr>
                </a:solidFill>
                <a:latin typeface="Arial Rounded MT Bold" panose="020F0704030504030204" pitchFamily="34" charset="0"/>
              </a:rPr>
              <a:t> </a:t>
            </a:r>
            <a:r>
              <a:rPr lang="en-US" sz="2200" b="1" dirty="0" err="1" smtClean="0">
                <a:solidFill>
                  <a:schemeClr val="accent6">
                    <a:lumMod val="50000"/>
                  </a:schemeClr>
                </a:solidFill>
                <a:latin typeface="Arial Rounded MT Bold" panose="020F0704030504030204" pitchFamily="34" charset="0"/>
              </a:rPr>
              <a:t>rumahmu</a:t>
            </a:r>
            <a:r>
              <a:rPr lang="en-US" sz="2200" b="1" dirty="0" smtClean="0">
                <a:solidFill>
                  <a:schemeClr val="accent6">
                    <a:lumMod val="50000"/>
                  </a:schemeClr>
                </a:solidFill>
                <a:latin typeface="Arial Rounded MT Bold" panose="020F0704030504030204" pitchFamily="34" charset="0"/>
              </a:rPr>
              <a:t> )  </a:t>
            </a:r>
          </a:p>
        </p:txBody>
      </p:sp>
      <p:sp>
        <p:nvSpPr>
          <p:cNvPr id="7" name="Rectangle 6"/>
          <p:cNvSpPr/>
          <p:nvPr/>
        </p:nvSpPr>
        <p:spPr>
          <a:xfrm>
            <a:off x="218222" y="3107997"/>
            <a:ext cx="8707556" cy="3451329"/>
          </a:xfrm>
          <a:prstGeom prst="rect">
            <a:avLst/>
          </a:prstGeom>
          <a:solidFill>
            <a:schemeClr val="accent3">
              <a:lumMod val="20000"/>
              <a:lumOff val="80000"/>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smtClean="0">
                <a:solidFill>
                  <a:schemeClr val="accent6">
                    <a:lumMod val="50000"/>
                  </a:schemeClr>
                </a:solidFill>
                <a:latin typeface="Arial Rounded MT Bold" panose="020F0704030504030204" pitchFamily="34" charset="0"/>
              </a:rPr>
              <a:t>Seseorang </a:t>
            </a:r>
            <a:r>
              <a:rPr lang="ms-MY" sz="2400" b="1" dirty="0">
                <a:solidFill>
                  <a:schemeClr val="accent6">
                    <a:lumMod val="50000"/>
                  </a:schemeClr>
                </a:solidFill>
                <a:latin typeface="Arial Rounded MT Bold" panose="020F0704030504030204" pitchFamily="34" charset="0"/>
              </a:rPr>
              <a:t>itu hendaklah mencari kebahagiaan dan kelapangan hidup di rumah dalam suasana sakinah (bahagia), kasih sayang dan belas ihsan, menerima takdir tuhan dengan penuh kesyukuran atas jodoh isteri, kurniaan anak pinak, rezeki dan harta dengan seadanya. Yang lebih penting, hendaklah melapangkan masa untuk beribadat di rumah dan mengelakkan daripada perkara yang boleh mendatangkan kemurkaan </a:t>
            </a:r>
            <a:r>
              <a:rPr lang="ms-MY" sz="2400" b="1" dirty="0" smtClean="0">
                <a:solidFill>
                  <a:schemeClr val="accent6">
                    <a:lumMod val="50000"/>
                  </a:schemeClr>
                </a:solidFill>
                <a:latin typeface="Arial Rounded MT Bold" panose="020F0704030504030204" pitchFamily="34" charset="0"/>
              </a:rPr>
              <a:t>Allah</a:t>
            </a:r>
            <a:endParaRPr lang="ms-MY" sz="2400" b="1" dirty="0">
              <a:solidFill>
                <a:schemeClr val="accent6">
                  <a:lumMod val="50000"/>
                </a:schemeClr>
              </a:solidFill>
              <a:latin typeface="Arial Rounded MT Bold" panose="020F0704030504030204" pitchFamily="34" charset="0"/>
            </a:endParaRPr>
          </a:p>
        </p:txBody>
      </p:sp>
      <p:sp>
        <p:nvSpPr>
          <p:cNvPr id="2" name="Right Arrow 1"/>
          <p:cNvSpPr/>
          <p:nvPr/>
        </p:nvSpPr>
        <p:spPr>
          <a:xfrm>
            <a:off x="304800" y="1295400"/>
            <a:ext cx="2286000" cy="11430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KEDUA</a:t>
            </a:r>
            <a:endParaRPr lang="en-US" sz="2400" dirty="0"/>
          </a:p>
        </p:txBody>
      </p:sp>
      <p:cxnSp>
        <p:nvCxnSpPr>
          <p:cNvPr id="6" name="Elbow Connector 5"/>
          <p:cNvCxnSpPr/>
          <p:nvPr/>
        </p:nvCxnSpPr>
        <p:spPr>
          <a:xfrm rot="16200000" flipH="1">
            <a:off x="4984358" y="2620798"/>
            <a:ext cx="669597" cy="304800"/>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35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7000" r="-7000"/>
          </a:stretch>
        </a:blipFill>
        <a:effectLst/>
      </p:bgPr>
    </p:bg>
    <p:spTree>
      <p:nvGrpSpPr>
        <p:cNvPr id="1" name=""/>
        <p:cNvGrpSpPr/>
        <p:nvPr/>
      </p:nvGrpSpPr>
      <p:grpSpPr>
        <a:xfrm>
          <a:off x="0" y="0"/>
          <a:ext cx="0" cy="0"/>
          <a:chOff x="0" y="0"/>
          <a:chExt cx="0" cy="0"/>
        </a:xfrm>
      </p:grpSpPr>
      <p:sp>
        <p:nvSpPr>
          <p:cNvPr id="3" name="Plaque 2"/>
          <p:cNvSpPr/>
          <p:nvPr/>
        </p:nvSpPr>
        <p:spPr>
          <a:xfrm>
            <a:off x="0" y="23149"/>
            <a:ext cx="9144000" cy="914400"/>
          </a:xfrm>
          <a:prstGeom prst="plaque">
            <a:avLst>
              <a:gd name="adj" fmla="val 50000"/>
            </a:avLst>
          </a:prstGeom>
          <a:solidFill>
            <a:srgbClr val="7030A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Tiga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keselamatan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ditunjukkan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p>
        </p:txBody>
      </p:sp>
      <p:sp>
        <p:nvSpPr>
          <p:cNvPr id="5" name="Rectangle 4"/>
          <p:cNvSpPr/>
          <p:nvPr/>
        </p:nvSpPr>
        <p:spPr>
          <a:xfrm>
            <a:off x="2743200" y="1344834"/>
            <a:ext cx="6210318" cy="1044132"/>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ar-SA" sz="2800" b="1" dirty="0">
                <a:solidFill>
                  <a:srgbClr val="C00000"/>
                </a:solidFill>
                <a:latin typeface="Arial Rounded MT Bold" panose="020F0704030504030204" pitchFamily="34" charset="0"/>
              </a:rPr>
              <a:t>وابْكِ عَلَى </a:t>
            </a:r>
            <a:r>
              <a:rPr lang="ar-SA" sz="2800" b="1" dirty="0" smtClean="0">
                <a:solidFill>
                  <a:srgbClr val="C00000"/>
                </a:solidFill>
                <a:latin typeface="Arial Rounded MT Bold" panose="020F0704030504030204" pitchFamily="34" charset="0"/>
              </a:rPr>
              <a:t>خَطِيْئَتِكَ</a:t>
            </a:r>
            <a:endParaRPr lang="en-US" sz="2800" b="1" dirty="0" smtClean="0">
              <a:solidFill>
                <a:srgbClr val="C00000"/>
              </a:solidFill>
              <a:latin typeface="Arial Rounded MT Bold" panose="020F0704030504030204" pitchFamily="34" charset="0"/>
            </a:endParaRPr>
          </a:p>
          <a:p>
            <a:pPr algn="ctr" rtl="1">
              <a:lnSpc>
                <a:spcPct val="115000"/>
              </a:lnSpc>
              <a:spcAft>
                <a:spcPts val="800"/>
              </a:spcAft>
            </a:pPr>
            <a:r>
              <a:rPr lang="en-US" sz="2200" b="1" dirty="0" smtClean="0">
                <a:solidFill>
                  <a:schemeClr val="accent6">
                    <a:lumMod val="50000"/>
                  </a:schemeClr>
                </a:solidFill>
                <a:latin typeface="Arial Rounded MT Bold" panose="020F0704030504030204" pitchFamily="34" charset="0"/>
              </a:rPr>
              <a:t> ( </a:t>
            </a:r>
            <a:r>
              <a:rPr lang="en-US" sz="2200" b="1" dirty="0" err="1" smtClean="0">
                <a:solidFill>
                  <a:schemeClr val="accent6">
                    <a:lumMod val="50000"/>
                  </a:schemeClr>
                </a:solidFill>
                <a:latin typeface="Arial Rounded MT Bold" panose="020F0704030504030204" pitchFamily="34" charset="0"/>
              </a:rPr>
              <a:t>Menangislah</a:t>
            </a:r>
            <a:r>
              <a:rPr lang="en-US" sz="2200" b="1" dirty="0" smtClean="0">
                <a:solidFill>
                  <a:schemeClr val="accent6">
                    <a:lumMod val="50000"/>
                  </a:schemeClr>
                </a:solidFill>
                <a:latin typeface="Arial Rounded MT Bold" panose="020F0704030504030204" pitchFamily="34" charset="0"/>
              </a:rPr>
              <a:t> </a:t>
            </a:r>
            <a:r>
              <a:rPr lang="en-US" sz="2200" b="1" dirty="0" err="1">
                <a:solidFill>
                  <a:schemeClr val="accent6">
                    <a:lumMod val="50000"/>
                  </a:schemeClr>
                </a:solidFill>
                <a:latin typeface="Arial Rounded MT Bold" panose="020F0704030504030204" pitchFamily="34" charset="0"/>
              </a:rPr>
              <a:t>atas</a:t>
            </a:r>
            <a:r>
              <a:rPr lang="en-US" sz="2200" b="1" dirty="0">
                <a:solidFill>
                  <a:schemeClr val="accent6">
                    <a:lumMod val="50000"/>
                  </a:schemeClr>
                </a:solidFill>
                <a:latin typeface="Arial Rounded MT Bold" panose="020F0704030504030204" pitchFamily="34" charset="0"/>
              </a:rPr>
              <a:t> </a:t>
            </a:r>
            <a:r>
              <a:rPr lang="en-US" sz="2200" b="1" dirty="0" err="1">
                <a:solidFill>
                  <a:schemeClr val="accent6">
                    <a:lumMod val="50000"/>
                  </a:schemeClr>
                </a:solidFill>
                <a:latin typeface="Arial Rounded MT Bold" panose="020F0704030504030204" pitchFamily="34" charset="0"/>
              </a:rPr>
              <a:t>dosa</a:t>
            </a:r>
            <a:r>
              <a:rPr lang="en-US" sz="2200" b="1" dirty="0">
                <a:solidFill>
                  <a:schemeClr val="accent6">
                    <a:lumMod val="50000"/>
                  </a:schemeClr>
                </a:solidFill>
                <a:latin typeface="Arial Rounded MT Bold" panose="020F0704030504030204" pitchFamily="34" charset="0"/>
              </a:rPr>
              <a:t> </a:t>
            </a:r>
            <a:r>
              <a:rPr lang="en-US" sz="2200" b="1" dirty="0" err="1" smtClean="0">
                <a:solidFill>
                  <a:schemeClr val="accent6">
                    <a:lumMod val="50000"/>
                  </a:schemeClr>
                </a:solidFill>
                <a:latin typeface="Arial Rounded MT Bold" panose="020F0704030504030204" pitchFamily="34" charset="0"/>
              </a:rPr>
              <a:t>kesalahanmu</a:t>
            </a:r>
            <a:r>
              <a:rPr lang="en-US" sz="2200" b="1" dirty="0" smtClean="0">
                <a:solidFill>
                  <a:schemeClr val="accent6">
                    <a:lumMod val="50000"/>
                  </a:schemeClr>
                </a:solidFill>
                <a:latin typeface="Arial Rounded MT Bold" panose="020F0704030504030204" pitchFamily="34" charset="0"/>
              </a:rPr>
              <a:t> ) </a:t>
            </a:r>
          </a:p>
        </p:txBody>
      </p:sp>
      <p:sp>
        <p:nvSpPr>
          <p:cNvPr id="7" name="Rectangle 6"/>
          <p:cNvSpPr/>
          <p:nvPr/>
        </p:nvSpPr>
        <p:spPr>
          <a:xfrm>
            <a:off x="335478" y="3352800"/>
            <a:ext cx="8707556" cy="2601866"/>
          </a:xfrm>
          <a:prstGeom prst="rect">
            <a:avLst/>
          </a:prstGeom>
          <a:solidFill>
            <a:schemeClr val="accent3">
              <a:lumMod val="20000"/>
              <a:lumOff val="80000"/>
              <a:alpha val="69000"/>
            </a:schemeClr>
          </a:solidFill>
        </p:spPr>
        <p:txBody>
          <a:bodyPr wrap="square">
            <a:spAutoFit/>
            <a:scene3d>
              <a:camera prst="orthographicFront"/>
              <a:lightRig rig="threePt" dir="t"/>
            </a:scene3d>
            <a:sp3d extrusionH="57150">
              <a:bevelT w="38100" h="38100" prst="angle"/>
            </a:sp3d>
          </a:bodyPr>
          <a:lstStyle/>
          <a:p>
            <a:pPr algn="ctr" rtl="1">
              <a:lnSpc>
                <a:spcPct val="115000"/>
              </a:lnSpc>
              <a:spcAft>
                <a:spcPts val="800"/>
              </a:spcAft>
            </a:pPr>
            <a:r>
              <a:rPr lang="ms-MY" sz="2400" b="1" dirty="0">
                <a:solidFill>
                  <a:schemeClr val="accent6">
                    <a:lumMod val="50000"/>
                  </a:schemeClr>
                </a:solidFill>
                <a:latin typeface="Arial Rounded MT Bold" panose="020F0704030504030204" pitchFamily="34" charset="0"/>
              </a:rPr>
              <a:t>Ini bermaksud muslim yang baik ialah seorang yang menyedari dan menyesali kesalahannya serta memohon keampunan kepada Allah dengan membanyak istighfar dan taubat. Lebih hebat daripada itu, kita dituntut untuk menangisi kesalahan sehingga menitiskan air mata keinsafan, khasnya pada saat bersendirian.</a:t>
            </a:r>
          </a:p>
        </p:txBody>
      </p:sp>
      <p:sp>
        <p:nvSpPr>
          <p:cNvPr id="2" name="Right Arrow 1"/>
          <p:cNvSpPr/>
          <p:nvPr/>
        </p:nvSpPr>
        <p:spPr>
          <a:xfrm>
            <a:off x="304800" y="1295400"/>
            <a:ext cx="2286000" cy="11430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KETIGA</a:t>
            </a:r>
            <a:endParaRPr lang="en-US" sz="2400" dirty="0"/>
          </a:p>
        </p:txBody>
      </p:sp>
      <p:cxnSp>
        <p:nvCxnSpPr>
          <p:cNvPr id="6" name="Elbow Connector 5"/>
          <p:cNvCxnSpPr/>
          <p:nvPr/>
        </p:nvCxnSpPr>
        <p:spPr>
          <a:xfrm rot="16200000" flipH="1">
            <a:off x="4570021" y="2665020"/>
            <a:ext cx="941119" cy="434439"/>
          </a:xfrm>
          <a:prstGeom prst="bentConnector3">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23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20000" b="-20000"/>
          </a:stretch>
        </a:blipFill>
        <a:effectLst/>
      </p:bgPr>
    </p:bg>
    <p:spTree>
      <p:nvGrpSpPr>
        <p:cNvPr id="1" name=""/>
        <p:cNvGrpSpPr/>
        <p:nvPr/>
      </p:nvGrpSpPr>
      <p:grpSpPr>
        <a:xfrm>
          <a:off x="0" y="0"/>
          <a:ext cx="0" cy="0"/>
          <a:chOff x="0" y="0"/>
          <a:chExt cx="0" cy="0"/>
        </a:xfrm>
      </p:grpSpPr>
      <p:sp>
        <p:nvSpPr>
          <p:cNvPr id="7" name="Plaque 6"/>
          <p:cNvSpPr/>
          <p:nvPr/>
        </p:nvSpPr>
        <p:spPr>
          <a:xfrm>
            <a:off x="2315360" y="228600"/>
            <a:ext cx="4724400" cy="609600"/>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2800" dirty="0"/>
          </a:p>
        </p:txBody>
      </p:sp>
      <p:sp>
        <p:nvSpPr>
          <p:cNvPr id="10" name="Rectangle 9"/>
          <p:cNvSpPr/>
          <p:nvPr/>
        </p:nvSpPr>
        <p:spPr>
          <a:xfrm>
            <a:off x="738248" y="990601"/>
            <a:ext cx="8000999" cy="1828800"/>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fi-FI" sz="2800" b="1" dirty="0" smtClean="0">
                <a:ln/>
                <a:solidFill>
                  <a:schemeClr val="accent5">
                    <a:lumMod val="50000"/>
                  </a:schemeClr>
                </a:solidFill>
                <a:latin typeface="Arial Black" pitchFamily="34" charset="0"/>
              </a:rPr>
              <a:t>Menjadi </a:t>
            </a:r>
            <a:r>
              <a:rPr lang="fi-FI" sz="2800" b="1" dirty="0">
                <a:ln/>
                <a:solidFill>
                  <a:schemeClr val="accent5">
                    <a:lumMod val="50000"/>
                  </a:schemeClr>
                </a:solidFill>
                <a:latin typeface="Arial Black" pitchFamily="34" charset="0"/>
              </a:rPr>
              <a:t>kewajipan setiap kita untuk sentiasa menambah ilmu pedoman, memperbaiki diri serta meningkatkan mutu amal</a:t>
            </a:r>
            <a:endParaRPr lang="sv-SE" sz="2800" b="1" dirty="0" smtClean="0">
              <a:ln/>
              <a:solidFill>
                <a:schemeClr val="accent5">
                  <a:lumMod val="50000"/>
                </a:schemeClr>
              </a:solidFill>
              <a:latin typeface="Arial Black" pitchFamily="34" charset="0"/>
            </a:endParaRPr>
          </a:p>
        </p:txBody>
      </p:sp>
      <p:sp>
        <p:nvSpPr>
          <p:cNvPr id="12" name="Rectangle 11"/>
          <p:cNvSpPr/>
          <p:nvPr/>
        </p:nvSpPr>
        <p:spPr>
          <a:xfrm>
            <a:off x="704609" y="2971800"/>
            <a:ext cx="7945903" cy="1461193"/>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solidFill>
                  <a:schemeClr val="accent2">
                    <a:lumMod val="50000"/>
                  </a:schemeClr>
                </a:solidFill>
                <a:latin typeface="Arial Black" pitchFamily="34" charset="0"/>
              </a:rPr>
              <a:t>Mendapat pedoman dan syafaat </a:t>
            </a:r>
            <a:r>
              <a:rPr lang="fi-FI" sz="2800" dirty="0" smtClean="0">
                <a:solidFill>
                  <a:schemeClr val="accent2">
                    <a:lumMod val="50000"/>
                  </a:schemeClr>
                </a:solidFill>
                <a:latin typeface="Arial Black" pitchFamily="34" charset="0"/>
              </a:rPr>
              <a:t>Baginda SAW </a:t>
            </a:r>
            <a:r>
              <a:rPr lang="fi-FI" sz="2800" dirty="0">
                <a:solidFill>
                  <a:schemeClr val="accent2">
                    <a:lumMod val="50000"/>
                  </a:schemeClr>
                </a:solidFill>
                <a:latin typeface="Arial Black" pitchFamily="34" charset="0"/>
              </a:rPr>
              <a:t>adalah jalan keselamatan dan </a:t>
            </a:r>
            <a:r>
              <a:rPr lang="fi-FI" sz="2800" dirty="0" smtClean="0">
                <a:solidFill>
                  <a:schemeClr val="accent2">
                    <a:lumMod val="50000"/>
                  </a:schemeClr>
                </a:solidFill>
                <a:latin typeface="Arial Black" pitchFamily="34" charset="0"/>
              </a:rPr>
              <a:t>kesejahteraan</a:t>
            </a:r>
            <a:endParaRPr lang="sv-SE" sz="2800" dirty="0" smtClean="0">
              <a:solidFill>
                <a:schemeClr val="accent2">
                  <a:lumMod val="50000"/>
                </a:schemeClr>
              </a:solidFill>
              <a:latin typeface="Arial Black" pitchFamily="34" charset="0"/>
            </a:endParaRPr>
          </a:p>
        </p:txBody>
      </p:sp>
      <p:sp>
        <p:nvSpPr>
          <p:cNvPr id="9" name="Rectangle 8"/>
          <p:cNvSpPr/>
          <p:nvPr/>
        </p:nvSpPr>
        <p:spPr>
          <a:xfrm>
            <a:off x="646553" y="4572001"/>
            <a:ext cx="8062016" cy="2209800"/>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fi-FI" sz="2800" b="1" dirty="0" smtClean="0">
                <a:ln/>
                <a:solidFill>
                  <a:schemeClr val="accent3">
                    <a:lumMod val="50000"/>
                  </a:schemeClr>
                </a:solidFill>
                <a:latin typeface="Arial Black" pitchFamily="34" charset="0"/>
              </a:rPr>
              <a:t>Terselamatlah </a:t>
            </a:r>
            <a:r>
              <a:rPr lang="fi-FI" sz="2800" b="1" dirty="0">
                <a:ln/>
                <a:solidFill>
                  <a:schemeClr val="accent3">
                    <a:lumMod val="50000"/>
                  </a:schemeClr>
                </a:solidFill>
                <a:latin typeface="Arial Black" pitchFamily="34" charset="0"/>
              </a:rPr>
              <a:t>mereka yang menjejaki sunnah </a:t>
            </a:r>
            <a:r>
              <a:rPr lang="fi-FI" sz="2800" b="1" dirty="0" smtClean="0">
                <a:ln/>
                <a:solidFill>
                  <a:schemeClr val="accent3">
                    <a:lumMod val="50000"/>
                  </a:schemeClr>
                </a:solidFill>
                <a:latin typeface="Arial Black" pitchFamily="34" charset="0"/>
              </a:rPr>
              <a:t>Baginda SAW </a:t>
            </a:r>
            <a:r>
              <a:rPr lang="fi-FI" sz="2800" b="1" dirty="0">
                <a:ln/>
                <a:solidFill>
                  <a:schemeClr val="accent3">
                    <a:lumMod val="50000"/>
                  </a:schemeClr>
                </a:solidFill>
                <a:latin typeface="Arial Black" pitchFamily="34" charset="0"/>
              </a:rPr>
              <a:t>dari mala petaka dunia dan akhirat, dan meraih kebahagiaan dunia dan nikmat syurga Allah </a:t>
            </a:r>
            <a:r>
              <a:rPr lang="fi-FI" sz="2800" b="1" dirty="0" smtClean="0">
                <a:ln/>
                <a:solidFill>
                  <a:schemeClr val="accent3">
                    <a:lumMod val="50000"/>
                  </a:schemeClr>
                </a:solidFill>
                <a:latin typeface="Arial Black" pitchFamily="34" charset="0"/>
              </a:rPr>
              <a:t>swt yang </a:t>
            </a:r>
            <a:r>
              <a:rPr lang="fi-FI" sz="2800" b="1" dirty="0">
                <a:ln/>
                <a:solidFill>
                  <a:schemeClr val="accent3">
                    <a:lumMod val="50000"/>
                  </a:schemeClr>
                </a:solidFill>
                <a:latin typeface="Arial Black" pitchFamily="34" charset="0"/>
              </a:rPr>
              <a:t>abadi</a:t>
            </a:r>
            <a:endParaRPr lang="sv-SE" sz="2800" b="1" dirty="0" smtClean="0">
              <a:ln/>
              <a:solidFill>
                <a:schemeClr val="accent3">
                  <a:lumMod val="50000"/>
                </a:schemeClr>
              </a:solidFill>
              <a:latin typeface="Arial Black" pitchFamily="34" charset="0"/>
            </a:endParaRPr>
          </a:p>
        </p:txBody>
      </p:sp>
    </p:spTree>
    <p:extLst>
      <p:ext uri="{BB962C8B-B14F-4D97-AF65-F5344CB8AC3E}">
        <p14:creationId xmlns:p14="http://schemas.microsoft.com/office/powerpoint/2010/main" val="113652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533230"/>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1000" t="-5000" r="-1000" b="-5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16000" r="-17000" b="-10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lum/>
          </a:blip>
          <a:srcRect/>
          <a:stretch>
            <a:fillRect l="-12000" r="-12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6000" r="-6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0" y="990600"/>
            <a:ext cx="9144000" cy="2585323"/>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أَشْهَدُ أَنْ لاَ إِلَهَ إِلا ّاللهُ وَحْدَهُ لاَ شَرِيْكَ لَهُ. وَأَشْهَدُ أَنَّ سَيِّدَنَا مُحَمَّدًا عَبْدُهُ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وَرَسُوْلُه</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المَبْعُوْثُ رَحْمَةَ لِلْعَالَمِيْن</a:t>
            </a:r>
          </a:p>
        </p:txBody>
      </p:sp>
      <p:sp>
        <p:nvSpPr>
          <p:cNvPr id="4" name="Rectangle 3"/>
          <p:cNvSpPr/>
          <p:nvPr/>
        </p:nvSpPr>
        <p:spPr>
          <a:xfrm>
            <a:off x="714348" y="227112"/>
            <a:ext cx="7500990" cy="646331"/>
          </a:xfrm>
          <a:prstGeom prst="rect">
            <a:avLst/>
          </a:prstGeom>
          <a:solidFill>
            <a:srgbClr val="FF0000">
              <a:alpha val="57000"/>
            </a:srgbClr>
          </a:solid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585819"/>
            <a:ext cx="9144000" cy="321626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diutus</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untuk</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menjadi</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rahmat</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alam</a:t>
            </a:r>
            <a:endPar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152400" y="1214348"/>
            <a:ext cx="8915400" cy="1569660"/>
          </a:xfrm>
          <a:prstGeom prst="rect">
            <a:avLst/>
          </a:prstGeom>
          <a:solidFill>
            <a:srgbClr val="002060">
              <a:alpha val="48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أَشْرَفَ الأَنْبِيَاءِ وَالْمُرسَلِيْن</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أَجْمَعِيْن.</a:t>
            </a:r>
          </a:p>
        </p:txBody>
      </p:sp>
      <p:sp>
        <p:nvSpPr>
          <p:cNvPr id="4" name="TextBox 3"/>
          <p:cNvSpPr txBox="1"/>
          <p:nvPr/>
        </p:nvSpPr>
        <p:spPr>
          <a:xfrm>
            <a:off x="214370" y="3657600"/>
            <a:ext cx="8534400"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semulia-mulia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utusan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73150"/>
            <a:ext cx="8215370" cy="523220"/>
          </a:xfrm>
          <a:prstGeom prst="rect">
            <a:avLst/>
          </a:prstGeom>
          <a:solidFill>
            <a:srgbClr val="FF0000">
              <a:alpha val="53000"/>
            </a:srgbClr>
          </a:solid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838200" y="152400"/>
            <a:ext cx="7500990" cy="584775"/>
          </a:xfrm>
          <a:prstGeom prst="rect">
            <a:avLst/>
          </a:prstGeom>
          <a:solidFill>
            <a:srgbClr val="FF0000">
              <a:alpha val="47000"/>
            </a:srgbClr>
          </a:solidFill>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86016" y="914400"/>
            <a:ext cx="8617635" cy="923330"/>
          </a:xfrm>
          <a:prstGeom prst="rect">
            <a:avLst/>
          </a:prstGeom>
          <a:solidFill>
            <a:srgbClr val="7030A0">
              <a:alpha val="51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فَإِنِّي أُوْصِيْكُمْ وَنَفْسِيْ بِتَقْوَى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50704" y="1905000"/>
            <a:ext cx="8475981" cy="1384995"/>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28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Maka</a:t>
            </a:r>
            <a:r>
              <a:rPr lang="es-E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s-E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saya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tuan-tuan</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dan juga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sendiri</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supaya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28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28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endParaRPr lang="en-U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2" name="Rectangle 1"/>
          <p:cNvSpPr/>
          <p:nvPr/>
        </p:nvSpPr>
        <p:spPr>
          <a:xfrm>
            <a:off x="209051" y="4343400"/>
            <a:ext cx="8617634" cy="584775"/>
          </a:xfrm>
          <a:prstGeom prst="rect">
            <a:avLst/>
          </a:prstGeom>
        </p:spPr>
        <p:txBody>
          <a:bodyPr wrap="square">
            <a:spAutoFit/>
          </a:bodyPr>
          <a:lstStyle/>
          <a:p>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rPr>
              <a:t>يَا أَيُّهَا الَّذِينَ آَمَنُوا اتَّقُوا اللَّهَ حَقَّ تُقَاتِهِ وَلَا تَمُوتُنَّ إِلَّا وَأَنْتُمْ مُسْلِمُونَ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457200" y="4954434"/>
            <a:ext cx="8229600" cy="1384995"/>
          </a:xfrm>
          <a:prstGeom prst="rect">
            <a:avLst/>
          </a:prstGeom>
          <a:solidFill>
            <a:schemeClr val="accent5">
              <a:lumMod val="20000"/>
              <a:lumOff val="80000"/>
              <a:alpha val="81000"/>
            </a:schemeClr>
          </a:solidFill>
        </p:spPr>
        <p:txBody>
          <a:bodyPr wrap="square">
            <a:spAutoFit/>
          </a:bodyPr>
          <a:lstStyle/>
          <a:p>
            <a:pPr algn="just"/>
            <a:r>
              <a:rPr lang="en-US" sz="2800" dirty="0" err="1">
                <a:solidFill>
                  <a:schemeClr val="tx1">
                    <a:lumMod val="95000"/>
                    <a:lumOff val="5000"/>
                  </a:schemeClr>
                </a:solidFill>
              </a:rPr>
              <a:t>Wahai</a:t>
            </a:r>
            <a:r>
              <a:rPr lang="en-US" sz="2800" dirty="0">
                <a:solidFill>
                  <a:schemeClr val="tx1">
                    <a:lumMod val="95000"/>
                    <a:lumOff val="5000"/>
                  </a:schemeClr>
                </a:solidFill>
              </a:rPr>
              <a:t> orang-orang yang </a:t>
            </a:r>
            <a:r>
              <a:rPr lang="en-US" sz="2800" dirty="0" err="1">
                <a:solidFill>
                  <a:schemeClr val="tx1">
                    <a:lumMod val="95000"/>
                    <a:lumOff val="5000"/>
                  </a:schemeClr>
                </a:solidFill>
              </a:rPr>
              <a:t>beriman</a:t>
            </a:r>
            <a:r>
              <a:rPr lang="en-US" sz="2800" dirty="0">
                <a:solidFill>
                  <a:schemeClr val="tx1">
                    <a:lumMod val="95000"/>
                    <a:lumOff val="5000"/>
                  </a:schemeClr>
                </a:solidFill>
              </a:rPr>
              <a:t>! </a:t>
            </a:r>
            <a:r>
              <a:rPr lang="en-US" sz="2800" dirty="0" err="1">
                <a:solidFill>
                  <a:schemeClr val="tx1">
                    <a:lumMod val="95000"/>
                    <a:lumOff val="5000"/>
                  </a:schemeClr>
                </a:solidFill>
              </a:rPr>
              <a:t>Bertaqwalah</a:t>
            </a:r>
            <a:r>
              <a:rPr lang="en-US" sz="2800" dirty="0">
                <a:solidFill>
                  <a:schemeClr val="tx1">
                    <a:lumMod val="95000"/>
                    <a:lumOff val="5000"/>
                  </a:schemeClr>
                </a:solidFill>
              </a:rPr>
              <a:t> </a:t>
            </a:r>
            <a:r>
              <a:rPr lang="en-US" sz="2800" dirty="0" err="1">
                <a:solidFill>
                  <a:schemeClr val="tx1">
                    <a:lumMod val="95000"/>
                    <a:lumOff val="5000"/>
                  </a:schemeClr>
                </a:solidFill>
              </a:rPr>
              <a:t>kamu</a:t>
            </a:r>
            <a:r>
              <a:rPr lang="en-US" sz="2800" dirty="0">
                <a:solidFill>
                  <a:schemeClr val="tx1">
                    <a:lumMod val="95000"/>
                    <a:lumOff val="5000"/>
                  </a:schemeClr>
                </a:solidFill>
              </a:rPr>
              <a:t> </a:t>
            </a:r>
            <a:r>
              <a:rPr lang="en-US" sz="2800" dirty="0" err="1">
                <a:solidFill>
                  <a:schemeClr val="tx1">
                    <a:lumMod val="95000"/>
                    <a:lumOff val="5000"/>
                  </a:schemeClr>
                </a:solidFill>
              </a:rPr>
              <a:t>kepada</a:t>
            </a:r>
            <a:r>
              <a:rPr lang="en-US" sz="2800" dirty="0">
                <a:solidFill>
                  <a:schemeClr val="tx1">
                    <a:lumMod val="95000"/>
                    <a:lumOff val="5000"/>
                  </a:schemeClr>
                </a:solidFill>
              </a:rPr>
              <a:t> Allah </a:t>
            </a:r>
            <a:r>
              <a:rPr lang="en-US" sz="2800" dirty="0" err="1">
                <a:solidFill>
                  <a:schemeClr val="tx1">
                    <a:lumMod val="95000"/>
                    <a:lumOff val="5000"/>
                  </a:schemeClr>
                </a:solidFill>
              </a:rPr>
              <a:t>dengan</a:t>
            </a:r>
            <a:r>
              <a:rPr lang="en-US" sz="2800" dirty="0">
                <a:solidFill>
                  <a:schemeClr val="tx1">
                    <a:lumMod val="95000"/>
                    <a:lumOff val="5000"/>
                  </a:schemeClr>
                </a:solidFill>
              </a:rPr>
              <a:t> </a:t>
            </a:r>
            <a:r>
              <a:rPr lang="en-US" sz="2800" dirty="0" err="1">
                <a:solidFill>
                  <a:schemeClr val="tx1">
                    <a:lumMod val="95000"/>
                    <a:lumOff val="5000"/>
                  </a:schemeClr>
                </a:solidFill>
              </a:rPr>
              <a:t>sebenar-benar</a:t>
            </a:r>
            <a:r>
              <a:rPr lang="en-US" sz="2800" dirty="0">
                <a:solidFill>
                  <a:schemeClr val="tx1">
                    <a:lumMod val="95000"/>
                    <a:lumOff val="5000"/>
                  </a:schemeClr>
                </a:solidFill>
              </a:rPr>
              <a:t> </a:t>
            </a:r>
            <a:r>
              <a:rPr lang="en-US" sz="2800" dirty="0" err="1">
                <a:solidFill>
                  <a:schemeClr val="tx1">
                    <a:lumMod val="95000"/>
                    <a:lumOff val="5000"/>
                  </a:schemeClr>
                </a:solidFill>
              </a:rPr>
              <a:t>taqwa</a:t>
            </a:r>
            <a:r>
              <a:rPr lang="en-US" sz="2800" dirty="0">
                <a:solidFill>
                  <a:schemeClr val="tx1">
                    <a:lumMod val="95000"/>
                    <a:lumOff val="5000"/>
                  </a:schemeClr>
                </a:solidFill>
              </a:rPr>
              <a:t>, </a:t>
            </a:r>
            <a:r>
              <a:rPr lang="en-US" sz="2800" dirty="0" err="1">
                <a:solidFill>
                  <a:schemeClr val="tx1">
                    <a:lumMod val="95000"/>
                    <a:lumOff val="5000"/>
                  </a:schemeClr>
                </a:solidFill>
              </a:rPr>
              <a:t>dan</a:t>
            </a:r>
            <a:r>
              <a:rPr lang="en-US" sz="2800" dirty="0">
                <a:solidFill>
                  <a:schemeClr val="tx1">
                    <a:lumMod val="95000"/>
                    <a:lumOff val="5000"/>
                  </a:schemeClr>
                </a:solidFill>
              </a:rPr>
              <a:t> </a:t>
            </a:r>
            <a:r>
              <a:rPr lang="en-US" sz="2800" dirty="0" err="1">
                <a:solidFill>
                  <a:schemeClr val="tx1">
                    <a:lumMod val="95000"/>
                    <a:lumOff val="5000"/>
                  </a:schemeClr>
                </a:solidFill>
              </a:rPr>
              <a:t>jangan</a:t>
            </a:r>
            <a:r>
              <a:rPr lang="en-US" sz="2800" dirty="0">
                <a:solidFill>
                  <a:schemeClr val="tx1">
                    <a:lumMod val="95000"/>
                    <a:lumOff val="5000"/>
                  </a:schemeClr>
                </a:solidFill>
              </a:rPr>
              <a:t> </a:t>
            </a:r>
            <a:r>
              <a:rPr lang="en-US" sz="2800" dirty="0" err="1">
                <a:solidFill>
                  <a:schemeClr val="tx1">
                    <a:lumMod val="95000"/>
                    <a:lumOff val="5000"/>
                  </a:schemeClr>
                </a:solidFill>
              </a:rPr>
              <a:t>sekali</a:t>
            </a:r>
            <a:r>
              <a:rPr lang="en-US" sz="2800" dirty="0">
                <a:solidFill>
                  <a:schemeClr val="tx1">
                    <a:lumMod val="95000"/>
                    <a:lumOff val="5000"/>
                  </a:schemeClr>
                </a:solidFill>
              </a:rPr>
              <a:t>-kali </a:t>
            </a:r>
            <a:r>
              <a:rPr lang="en-US" sz="2800" dirty="0" err="1">
                <a:solidFill>
                  <a:schemeClr val="tx1">
                    <a:lumMod val="95000"/>
                    <a:lumOff val="5000"/>
                  </a:schemeClr>
                </a:solidFill>
              </a:rPr>
              <a:t>kamu</a:t>
            </a:r>
            <a:r>
              <a:rPr lang="en-US" sz="2800" dirty="0">
                <a:solidFill>
                  <a:schemeClr val="tx1">
                    <a:lumMod val="95000"/>
                    <a:lumOff val="5000"/>
                  </a:schemeClr>
                </a:solidFill>
              </a:rPr>
              <a:t> </a:t>
            </a:r>
            <a:r>
              <a:rPr lang="en-US" sz="2800" dirty="0" err="1">
                <a:solidFill>
                  <a:schemeClr val="tx1">
                    <a:lumMod val="95000"/>
                    <a:lumOff val="5000"/>
                  </a:schemeClr>
                </a:solidFill>
              </a:rPr>
              <a:t>mati</a:t>
            </a:r>
            <a:r>
              <a:rPr lang="en-US" sz="2800" dirty="0">
                <a:solidFill>
                  <a:schemeClr val="tx1">
                    <a:lumMod val="95000"/>
                    <a:lumOff val="5000"/>
                  </a:schemeClr>
                </a:solidFill>
              </a:rPr>
              <a:t> </a:t>
            </a:r>
            <a:r>
              <a:rPr lang="en-US" sz="2800" dirty="0" err="1">
                <a:solidFill>
                  <a:schemeClr val="tx1">
                    <a:lumMod val="95000"/>
                    <a:lumOff val="5000"/>
                  </a:schemeClr>
                </a:solidFill>
              </a:rPr>
              <a:t>melainkan</a:t>
            </a:r>
            <a:r>
              <a:rPr lang="en-US" sz="2800" dirty="0">
                <a:solidFill>
                  <a:schemeClr val="tx1">
                    <a:lumMod val="95000"/>
                    <a:lumOff val="5000"/>
                  </a:schemeClr>
                </a:solidFill>
              </a:rPr>
              <a:t> </a:t>
            </a:r>
            <a:r>
              <a:rPr lang="en-US" sz="2800" dirty="0" err="1">
                <a:solidFill>
                  <a:schemeClr val="tx1">
                    <a:lumMod val="95000"/>
                    <a:lumOff val="5000"/>
                  </a:schemeClr>
                </a:solidFill>
              </a:rPr>
              <a:t>dalam</a:t>
            </a:r>
            <a:r>
              <a:rPr lang="en-US" sz="2800" dirty="0">
                <a:solidFill>
                  <a:schemeClr val="tx1">
                    <a:lumMod val="95000"/>
                    <a:lumOff val="5000"/>
                  </a:schemeClr>
                </a:solidFill>
              </a:rPr>
              <a:t> </a:t>
            </a:r>
            <a:r>
              <a:rPr lang="en-US" sz="2800" dirty="0" err="1">
                <a:solidFill>
                  <a:schemeClr val="tx1">
                    <a:lumMod val="95000"/>
                    <a:lumOff val="5000"/>
                  </a:schemeClr>
                </a:solidFill>
              </a:rPr>
              <a:t>keadaan</a:t>
            </a:r>
            <a:r>
              <a:rPr lang="en-US" sz="2800" dirty="0">
                <a:solidFill>
                  <a:schemeClr val="tx1">
                    <a:lumMod val="95000"/>
                    <a:lumOff val="5000"/>
                  </a:schemeClr>
                </a:solidFill>
              </a:rPr>
              <a:t> Islam </a:t>
            </a:r>
          </a:p>
        </p:txBody>
      </p:sp>
      <p:sp>
        <p:nvSpPr>
          <p:cNvPr id="7" name="Plaque 6"/>
          <p:cNvSpPr/>
          <p:nvPr/>
        </p:nvSpPr>
        <p:spPr>
          <a:xfrm>
            <a:off x="2524496" y="3750623"/>
            <a:ext cx="4488729" cy="492762"/>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Berfirman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7000" r="-7000"/>
          </a:stretch>
        </a:blipFill>
        <a:effectLst/>
      </p:bgPr>
    </p:bg>
    <p:spTree>
      <p:nvGrpSpPr>
        <p:cNvPr id="1" name=""/>
        <p:cNvGrpSpPr/>
        <p:nvPr/>
      </p:nvGrpSpPr>
      <p:grpSpPr>
        <a:xfrm>
          <a:off x="0" y="0"/>
          <a:ext cx="0" cy="0"/>
          <a:chOff x="0" y="0"/>
          <a:chExt cx="0" cy="0"/>
        </a:xfrm>
      </p:grpSpPr>
      <p:sp>
        <p:nvSpPr>
          <p:cNvPr id="10" name="Rectangle 9"/>
          <p:cNvSpPr/>
          <p:nvPr/>
        </p:nvSpPr>
        <p:spPr>
          <a:xfrm>
            <a:off x="457200" y="1238472"/>
            <a:ext cx="4879104" cy="1015663"/>
          </a:xfrm>
          <a:prstGeom prst="rect">
            <a:avLst/>
          </a:prstGeom>
        </p:spPr>
        <p:txBody>
          <a:bodyPr wrap="square">
            <a:spAutoFit/>
          </a:bodyPr>
          <a:lstStyle/>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05 November </a:t>
            </a:r>
            <a:r>
              <a:rPr lang="pt-BR"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2021 </a:t>
            </a:r>
          </a:p>
          <a:p>
            <a:pPr algn="ctr" fontAlgn="auto">
              <a:spcBef>
                <a:spcPts val="0"/>
              </a:spcBef>
              <a:spcAft>
                <a:spcPts val="0"/>
              </a:spcAft>
              <a:defRPr/>
            </a:pPr>
            <a:r>
              <a:rPr lang="pt-BR"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 </a:t>
            </a:r>
          </a:p>
          <a:p>
            <a:pPr algn="ctr" fontAlgn="auto">
              <a:spcBef>
                <a:spcPts val="0"/>
              </a:spcBef>
              <a:spcAft>
                <a:spcPts val="0"/>
              </a:spcAft>
              <a:defRPr/>
            </a:pPr>
            <a:r>
              <a:rPr lang="pt-BR"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29  </a:t>
            </a: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Rabiul Awal 1443</a:t>
            </a:r>
          </a:p>
        </p:txBody>
      </p:sp>
      <p:sp>
        <p:nvSpPr>
          <p:cNvPr id="4" name="Rectangle 3"/>
          <p:cNvSpPr/>
          <p:nvPr/>
        </p:nvSpPr>
        <p:spPr>
          <a:xfrm>
            <a:off x="197922" y="347069"/>
            <a:ext cx="5638800" cy="923330"/>
          </a:xfrm>
          <a:prstGeom prst="rect">
            <a:avLst/>
          </a:prstGeom>
          <a:noFill/>
        </p:spPr>
        <p:txBody>
          <a:bodyPr wrap="square" lIns="91440" tIns="45720" rIns="91440" bIns="45720">
            <a:spAutoFit/>
          </a:bodyPr>
          <a:lstStyle/>
          <a:p>
            <a:pPr algn="ct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Tajuk</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Khutbah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Hari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Ini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endParaRPr lang="en-US" sz="5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endParaRPr>
          </a:p>
        </p:txBody>
      </p:sp>
      <p:sp>
        <p:nvSpPr>
          <p:cNvPr id="2" name="Rectangle 1"/>
          <p:cNvSpPr/>
          <p:nvPr/>
        </p:nvSpPr>
        <p:spPr>
          <a:xfrm>
            <a:off x="197922" y="2819400"/>
            <a:ext cx="8752764" cy="2554545"/>
          </a:xfrm>
          <a:prstGeom prst="rect">
            <a:avLst/>
          </a:prstGeom>
          <a:noFill/>
        </p:spPr>
        <p:txBody>
          <a:bodyPr wrap="square" lIns="91440" tIns="45720" rIns="91440" bIns="45720">
            <a:spAutoFit/>
            <a:scene3d>
              <a:camera prst="perspectiveAbove"/>
              <a:lightRig rig="threePt" dir="t"/>
            </a:scene3d>
            <a:sp3d extrusionH="57150">
              <a:bevelT w="38100" h="38100"/>
            </a:sp3d>
          </a:bodyPr>
          <a:lstStyle/>
          <a:p>
            <a:pPr algn="ctr"/>
            <a:r>
              <a:rPr lang="en-US" sz="8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Langkah</a:t>
            </a:r>
            <a:r>
              <a:rPr lang="en-US" sz="8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 </a:t>
            </a:r>
          </a:p>
          <a:p>
            <a:pPr algn="ctr"/>
            <a:r>
              <a:rPr lang="en-US" sz="8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Keselamatan</a:t>
            </a:r>
            <a:r>
              <a:rPr lang="en-US" sz="8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 </a:t>
            </a:r>
            <a:r>
              <a:rPr lang="en-US" sz="80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rPr>
              <a:t>Diri</a:t>
            </a:r>
            <a:endParaRPr lang="en-US" sz="8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013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20000" b="-20000"/>
          </a:stretch>
        </a:blipFill>
        <a:effectLst/>
      </p:bgPr>
    </p:bg>
    <p:spTree>
      <p:nvGrpSpPr>
        <p:cNvPr id="1" name=""/>
        <p:cNvGrpSpPr/>
        <p:nvPr/>
      </p:nvGrpSpPr>
      <p:grpSpPr>
        <a:xfrm>
          <a:off x="0" y="0"/>
          <a:ext cx="0" cy="0"/>
          <a:chOff x="0" y="0"/>
          <a:chExt cx="0" cy="0"/>
        </a:xfrm>
      </p:grpSpPr>
      <p:sp>
        <p:nvSpPr>
          <p:cNvPr id="6" name="Plaque 5"/>
          <p:cNvSpPr/>
          <p:nvPr/>
        </p:nvSpPr>
        <p:spPr>
          <a:xfrm>
            <a:off x="1066800" y="785260"/>
            <a:ext cx="5029200" cy="914598"/>
          </a:xfrm>
          <a:prstGeom prst="plaque">
            <a:avLst>
              <a:gd name="adj" fmla="val 30131"/>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Intisari ayat</a:t>
            </a:r>
            <a:endParaRPr lang="en-US" sz="3600" dirty="0"/>
          </a:p>
        </p:txBody>
      </p:sp>
      <p:sp>
        <p:nvSpPr>
          <p:cNvPr id="2" name="Curved Right Arrow 1"/>
          <p:cNvSpPr/>
          <p:nvPr/>
        </p:nvSpPr>
        <p:spPr>
          <a:xfrm rot="20966520">
            <a:off x="337702" y="1539595"/>
            <a:ext cx="1189180" cy="2026209"/>
          </a:xfrm>
          <a:prstGeom prst="curvedRightArrow">
            <a:avLst>
              <a:gd name="adj1" fmla="val 2114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11" name="Rectangle 10"/>
          <p:cNvSpPr/>
          <p:nvPr/>
        </p:nvSpPr>
        <p:spPr>
          <a:xfrm>
            <a:off x="1729167" y="2385357"/>
            <a:ext cx="6912372" cy="1424643"/>
          </a:xfrm>
          <a:prstGeom prst="rect">
            <a:avLst/>
          </a:prstGeom>
          <a:solidFill>
            <a:schemeClr val="bg1">
              <a:lumMod val="75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solidFill>
                  <a:schemeClr val="tx1"/>
                </a:solidFill>
                <a:latin typeface="Arial Black" pitchFamily="34" charset="0"/>
              </a:rPr>
              <a:t>Allah </a:t>
            </a:r>
            <a:r>
              <a:rPr lang="fi-FI" sz="2400" dirty="0" smtClean="0">
                <a:solidFill>
                  <a:schemeClr val="tx1"/>
                </a:solidFill>
                <a:latin typeface="Arial Black" pitchFamily="34" charset="0"/>
              </a:rPr>
              <a:t>menerangkan </a:t>
            </a:r>
            <a:r>
              <a:rPr lang="fi-FI" sz="2400" dirty="0">
                <a:solidFill>
                  <a:schemeClr val="tx1"/>
                </a:solidFill>
                <a:latin typeface="Arial Black" pitchFamily="34" charset="0"/>
              </a:rPr>
              <a:t>secara umumnya jalan-jalan untuk selamat dan sejahtera di dunia hingga ke akhirat</a:t>
            </a:r>
            <a:endParaRPr lang="sv-SE" sz="2400" dirty="0" smtClean="0">
              <a:solidFill>
                <a:schemeClr val="tx1"/>
              </a:solidFill>
              <a:latin typeface="Arial Black" pitchFamily="34" charset="0"/>
            </a:endParaRPr>
          </a:p>
        </p:txBody>
      </p:sp>
      <p:sp>
        <p:nvSpPr>
          <p:cNvPr id="5" name="Rectangle 4"/>
          <p:cNvSpPr/>
          <p:nvPr/>
        </p:nvSpPr>
        <p:spPr>
          <a:xfrm>
            <a:off x="1143000" y="5181600"/>
            <a:ext cx="6912372" cy="1424643"/>
          </a:xfrm>
          <a:prstGeom prst="rect">
            <a:avLst/>
          </a:prstGeom>
          <a:solidFill>
            <a:schemeClr val="bg2">
              <a:lumMod val="50000"/>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Rasulullah </a:t>
            </a:r>
            <a:r>
              <a:rPr lang="fi-FI"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SAW </a:t>
            </a:r>
            <a:r>
              <a:rPr lang="fi-FI" sz="24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pernah merumuskan langkah-langkah keselamatan agama, kehidupan dunia dan juga akhirat</a:t>
            </a:r>
            <a:endParaRPr lang="sv-SE" sz="2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p:txBody>
      </p:sp>
      <p:sp>
        <p:nvSpPr>
          <p:cNvPr id="3" name="Down Arrow 2"/>
          <p:cNvSpPr/>
          <p:nvPr/>
        </p:nvSpPr>
        <p:spPr>
          <a:xfrm>
            <a:off x="4267200" y="3810000"/>
            <a:ext cx="6858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ltDnDiag">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Plaque 2"/>
          <p:cNvSpPr/>
          <p:nvPr/>
        </p:nvSpPr>
        <p:spPr>
          <a:xfrm>
            <a:off x="609600" y="23149"/>
            <a:ext cx="8081598" cy="914400"/>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 :</a:t>
            </a:r>
            <a:endParaRPr lang="en-US" sz="2800" dirty="0"/>
          </a:p>
        </p:txBody>
      </p:sp>
      <p:sp>
        <p:nvSpPr>
          <p:cNvPr id="4" name="Rectangle 3"/>
          <p:cNvSpPr/>
          <p:nvPr/>
        </p:nvSpPr>
        <p:spPr>
          <a:xfrm>
            <a:off x="152400" y="3581400"/>
            <a:ext cx="8763000" cy="3067558"/>
          </a:xfrm>
          <a:prstGeom prst="rect">
            <a:avLst/>
          </a:prstGeom>
          <a:solidFill>
            <a:schemeClr val="tx2">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7030A0"/>
                </a:solidFill>
                <a:latin typeface="Arial Black" pitchFamily="34" charset="0"/>
              </a:rPr>
              <a:t>Yang </a:t>
            </a:r>
            <a:r>
              <a:rPr lang="en-US" sz="2800" dirty="0" err="1">
                <a:solidFill>
                  <a:srgbClr val="7030A0"/>
                </a:solidFill>
                <a:latin typeface="Arial Black" pitchFamily="34" charset="0"/>
              </a:rPr>
              <a:t>bermaksud</a:t>
            </a:r>
            <a:r>
              <a:rPr lang="en-US" sz="2800" dirty="0">
                <a:solidFill>
                  <a:srgbClr val="7030A0"/>
                </a:solidFill>
                <a:latin typeface="Arial Black" pitchFamily="34" charset="0"/>
              </a:rPr>
              <a:t>: Dari '</a:t>
            </a:r>
            <a:r>
              <a:rPr lang="en-US" sz="2800" dirty="0" err="1">
                <a:solidFill>
                  <a:srgbClr val="7030A0"/>
                </a:solidFill>
                <a:latin typeface="Arial Black" pitchFamily="34" charset="0"/>
              </a:rPr>
              <a:t>Uqbah</a:t>
            </a:r>
            <a:r>
              <a:rPr lang="en-US" sz="2800" dirty="0">
                <a:solidFill>
                  <a:srgbClr val="7030A0"/>
                </a:solidFill>
                <a:latin typeface="Arial Black" pitchFamily="34" charset="0"/>
              </a:rPr>
              <a:t> </a:t>
            </a:r>
            <a:r>
              <a:rPr lang="en-US" sz="2800" dirty="0" err="1">
                <a:solidFill>
                  <a:srgbClr val="7030A0"/>
                </a:solidFill>
                <a:latin typeface="Arial Black" pitchFamily="34" charset="0"/>
              </a:rPr>
              <a:t>ibn</a:t>
            </a:r>
            <a:r>
              <a:rPr lang="en-US" sz="2800" dirty="0">
                <a:solidFill>
                  <a:srgbClr val="7030A0"/>
                </a:solidFill>
                <a:latin typeface="Arial Black" pitchFamily="34" charset="0"/>
              </a:rPr>
              <a:t> 'Amir </a:t>
            </a:r>
            <a:r>
              <a:rPr lang="en-US" sz="2800" dirty="0" err="1">
                <a:solidFill>
                  <a:srgbClr val="7030A0"/>
                </a:solidFill>
                <a:latin typeface="Arial Black" pitchFamily="34" charset="0"/>
              </a:rPr>
              <a:t>ra</a:t>
            </a:r>
            <a:r>
              <a:rPr lang="en-US" sz="2800" dirty="0">
                <a:solidFill>
                  <a:srgbClr val="7030A0"/>
                </a:solidFill>
                <a:latin typeface="Arial Black" pitchFamily="34" charset="0"/>
              </a:rPr>
              <a:t>, </a:t>
            </a:r>
            <a:r>
              <a:rPr lang="en-US" sz="2800" dirty="0" err="1" smtClean="0">
                <a:solidFill>
                  <a:srgbClr val="7030A0"/>
                </a:solidFill>
                <a:latin typeface="Arial Black" pitchFamily="34" charset="0"/>
              </a:rPr>
              <a:t>katanya</a:t>
            </a:r>
            <a:r>
              <a:rPr lang="en-US" sz="2800" dirty="0" smtClean="0">
                <a:solidFill>
                  <a:srgbClr val="7030A0"/>
                </a:solidFill>
                <a:latin typeface="Arial Black" pitchFamily="34" charset="0"/>
              </a:rPr>
              <a:t> : </a:t>
            </a:r>
            <a:r>
              <a:rPr lang="en-US" sz="2800" dirty="0" err="1">
                <a:solidFill>
                  <a:srgbClr val="7030A0"/>
                </a:solidFill>
                <a:latin typeface="Arial Black" pitchFamily="34" charset="0"/>
              </a:rPr>
              <a:t>Aku</a:t>
            </a:r>
            <a:r>
              <a:rPr lang="en-US" sz="2800" dirty="0">
                <a:solidFill>
                  <a:srgbClr val="7030A0"/>
                </a:solidFill>
                <a:latin typeface="Arial Black" pitchFamily="34" charset="0"/>
              </a:rPr>
              <a:t> </a:t>
            </a:r>
            <a:r>
              <a:rPr lang="en-US" sz="2800" dirty="0" err="1" smtClean="0">
                <a:solidFill>
                  <a:srgbClr val="7030A0"/>
                </a:solidFill>
                <a:latin typeface="Arial Black" pitchFamily="34" charset="0"/>
              </a:rPr>
              <a:t>bertanya</a:t>
            </a:r>
            <a:r>
              <a:rPr lang="en-US" sz="2800" dirty="0" smtClean="0">
                <a:solidFill>
                  <a:srgbClr val="7030A0"/>
                </a:solidFill>
                <a:latin typeface="Arial Black" pitchFamily="34" charset="0"/>
              </a:rPr>
              <a:t>, </a:t>
            </a:r>
            <a:r>
              <a:rPr lang="en-US" sz="2800" dirty="0">
                <a:solidFill>
                  <a:srgbClr val="7030A0"/>
                </a:solidFill>
                <a:latin typeface="Arial Black" pitchFamily="34" charset="0"/>
              </a:rPr>
              <a:t>" </a:t>
            </a:r>
            <a:r>
              <a:rPr lang="en-US" sz="2800" dirty="0" err="1">
                <a:solidFill>
                  <a:srgbClr val="7030A0"/>
                </a:solidFill>
                <a:latin typeface="Arial Black" pitchFamily="34" charset="0"/>
              </a:rPr>
              <a:t>Wahai</a:t>
            </a:r>
            <a:r>
              <a:rPr lang="en-US" sz="2800" dirty="0">
                <a:solidFill>
                  <a:srgbClr val="7030A0"/>
                </a:solidFill>
                <a:latin typeface="Arial Black" pitchFamily="34" charset="0"/>
              </a:rPr>
              <a:t> </a:t>
            </a:r>
            <a:r>
              <a:rPr lang="en-US" sz="2800" dirty="0" err="1">
                <a:solidFill>
                  <a:srgbClr val="7030A0"/>
                </a:solidFill>
                <a:latin typeface="Arial Black" pitchFamily="34" charset="0"/>
              </a:rPr>
              <a:t>Rasulullah</a:t>
            </a:r>
            <a:r>
              <a:rPr lang="en-US" sz="2800" dirty="0">
                <a:solidFill>
                  <a:srgbClr val="7030A0"/>
                </a:solidFill>
                <a:latin typeface="Arial Black" pitchFamily="34" charset="0"/>
              </a:rPr>
              <a:t>! </a:t>
            </a:r>
            <a:r>
              <a:rPr lang="en-US" sz="2800" dirty="0" err="1">
                <a:solidFill>
                  <a:srgbClr val="7030A0"/>
                </a:solidFill>
                <a:latin typeface="Arial Black" pitchFamily="34" charset="0"/>
              </a:rPr>
              <a:t>Apakah</a:t>
            </a:r>
            <a:r>
              <a:rPr lang="en-US" sz="2800" dirty="0">
                <a:solidFill>
                  <a:srgbClr val="7030A0"/>
                </a:solidFill>
                <a:latin typeface="Arial Black" pitchFamily="34" charset="0"/>
              </a:rPr>
              <a:t> </a:t>
            </a:r>
            <a:r>
              <a:rPr lang="en-US" sz="2800" dirty="0" err="1">
                <a:solidFill>
                  <a:srgbClr val="7030A0"/>
                </a:solidFill>
                <a:latin typeface="Arial Black" pitchFamily="34" charset="0"/>
              </a:rPr>
              <a:t>itu</a:t>
            </a:r>
            <a:r>
              <a:rPr lang="en-US" sz="2800" dirty="0">
                <a:solidFill>
                  <a:srgbClr val="7030A0"/>
                </a:solidFill>
                <a:latin typeface="Arial Black" pitchFamily="34" charset="0"/>
              </a:rPr>
              <a:t> an-</a:t>
            </a:r>
            <a:r>
              <a:rPr lang="en-US" sz="2800" dirty="0" err="1">
                <a:solidFill>
                  <a:srgbClr val="7030A0"/>
                </a:solidFill>
                <a:latin typeface="Arial Black" pitchFamily="34" charset="0"/>
              </a:rPr>
              <a:t>Najah</a:t>
            </a:r>
            <a:r>
              <a:rPr lang="en-US" sz="2800" dirty="0">
                <a:solidFill>
                  <a:srgbClr val="7030A0"/>
                </a:solidFill>
                <a:latin typeface="Arial Black" pitchFamily="34" charset="0"/>
              </a:rPr>
              <a:t> </a:t>
            </a:r>
            <a:r>
              <a:rPr lang="en-US" sz="2800" dirty="0" smtClean="0">
                <a:solidFill>
                  <a:srgbClr val="7030A0"/>
                </a:solidFill>
                <a:latin typeface="Arial Black" pitchFamily="34" charset="0"/>
              </a:rPr>
              <a:t>(</a:t>
            </a:r>
            <a:r>
              <a:rPr lang="en-US" sz="2800" dirty="0" err="1" smtClean="0">
                <a:solidFill>
                  <a:srgbClr val="7030A0"/>
                </a:solidFill>
                <a:latin typeface="Arial Black" pitchFamily="34" charset="0"/>
              </a:rPr>
              <a:t>langkah-langkah</a:t>
            </a:r>
            <a:r>
              <a:rPr lang="en-US" sz="2800" dirty="0" smtClean="0">
                <a:solidFill>
                  <a:srgbClr val="7030A0"/>
                </a:solidFill>
                <a:latin typeface="Arial Black" pitchFamily="34" charset="0"/>
              </a:rPr>
              <a:t> </a:t>
            </a:r>
            <a:r>
              <a:rPr lang="en-US" sz="2800" dirty="0" err="1">
                <a:solidFill>
                  <a:srgbClr val="7030A0"/>
                </a:solidFill>
                <a:latin typeface="Arial Black" pitchFamily="34" charset="0"/>
              </a:rPr>
              <a:t>keselamatan</a:t>
            </a:r>
            <a:r>
              <a:rPr lang="en-US" sz="2800" dirty="0">
                <a:solidFill>
                  <a:srgbClr val="7030A0"/>
                </a:solidFill>
                <a:latin typeface="Arial Black" pitchFamily="34" charset="0"/>
              </a:rPr>
              <a:t> </a:t>
            </a:r>
            <a:r>
              <a:rPr lang="en-US" sz="2800" dirty="0" err="1">
                <a:solidFill>
                  <a:srgbClr val="7030A0"/>
                </a:solidFill>
                <a:latin typeface="Arial Black" pitchFamily="34" charset="0"/>
              </a:rPr>
              <a:t>dan</a:t>
            </a:r>
            <a:r>
              <a:rPr lang="en-US" sz="2800" dirty="0">
                <a:solidFill>
                  <a:srgbClr val="7030A0"/>
                </a:solidFill>
                <a:latin typeface="Arial Black" pitchFamily="34" charset="0"/>
              </a:rPr>
              <a:t> </a:t>
            </a:r>
            <a:r>
              <a:rPr lang="en-US" sz="2800" dirty="0" err="1">
                <a:solidFill>
                  <a:srgbClr val="7030A0"/>
                </a:solidFill>
                <a:latin typeface="Arial Black" pitchFamily="34" charset="0"/>
              </a:rPr>
              <a:t>kesejahteraan</a:t>
            </a:r>
            <a:r>
              <a:rPr lang="en-US" sz="2800" dirty="0">
                <a:solidFill>
                  <a:srgbClr val="7030A0"/>
                </a:solidFill>
                <a:latin typeface="Arial Black" pitchFamily="34" charset="0"/>
              </a:rPr>
              <a:t>)? </a:t>
            </a:r>
            <a:r>
              <a:rPr lang="en-US" sz="2800" dirty="0" err="1">
                <a:solidFill>
                  <a:srgbClr val="7030A0"/>
                </a:solidFill>
                <a:latin typeface="Arial Black" pitchFamily="34" charset="0"/>
              </a:rPr>
              <a:t>Baginda</a:t>
            </a:r>
            <a:r>
              <a:rPr lang="en-US" sz="2800" dirty="0">
                <a:solidFill>
                  <a:srgbClr val="7030A0"/>
                </a:solidFill>
                <a:latin typeface="Arial Black" pitchFamily="34" charset="0"/>
              </a:rPr>
              <a:t> saw </a:t>
            </a:r>
            <a:r>
              <a:rPr lang="en-US" sz="2800" dirty="0" err="1">
                <a:solidFill>
                  <a:srgbClr val="7030A0"/>
                </a:solidFill>
                <a:latin typeface="Arial Black" pitchFamily="34" charset="0"/>
              </a:rPr>
              <a:t>menjawab</a:t>
            </a:r>
            <a:r>
              <a:rPr lang="en-US" sz="2800" dirty="0">
                <a:solidFill>
                  <a:srgbClr val="7030A0"/>
                </a:solidFill>
                <a:latin typeface="Arial Black" pitchFamily="34" charset="0"/>
              </a:rPr>
              <a:t> : "</a:t>
            </a:r>
            <a:r>
              <a:rPr lang="en-US" sz="2800" dirty="0" err="1">
                <a:solidFill>
                  <a:srgbClr val="7030A0"/>
                </a:solidFill>
                <a:latin typeface="Arial Black" pitchFamily="34" charset="0"/>
              </a:rPr>
              <a:t>Tahan</a:t>
            </a:r>
            <a:r>
              <a:rPr lang="en-US" sz="2800" dirty="0">
                <a:solidFill>
                  <a:srgbClr val="7030A0"/>
                </a:solidFill>
                <a:latin typeface="Arial Black" pitchFamily="34" charset="0"/>
              </a:rPr>
              <a:t> </a:t>
            </a:r>
            <a:r>
              <a:rPr lang="en-US" sz="2800" dirty="0" err="1">
                <a:solidFill>
                  <a:srgbClr val="7030A0"/>
                </a:solidFill>
                <a:latin typeface="Arial Black" pitchFamily="34" charset="0"/>
              </a:rPr>
              <a:t>lidahmu</a:t>
            </a:r>
            <a:r>
              <a:rPr lang="en-US" sz="2800" dirty="0">
                <a:solidFill>
                  <a:srgbClr val="7030A0"/>
                </a:solidFill>
                <a:latin typeface="Arial Black" pitchFamily="34" charset="0"/>
              </a:rPr>
              <a:t>, </a:t>
            </a:r>
            <a:r>
              <a:rPr lang="en-US" sz="2800" dirty="0" err="1">
                <a:solidFill>
                  <a:srgbClr val="7030A0"/>
                </a:solidFill>
                <a:latin typeface="Arial Black" pitchFamily="34" charset="0"/>
              </a:rPr>
              <a:t>nikmati</a:t>
            </a:r>
            <a:r>
              <a:rPr lang="en-US" sz="2800" dirty="0">
                <a:solidFill>
                  <a:srgbClr val="7030A0"/>
                </a:solidFill>
                <a:latin typeface="Arial Black" pitchFamily="34" charset="0"/>
              </a:rPr>
              <a:t> </a:t>
            </a:r>
            <a:r>
              <a:rPr lang="en-US" sz="2800" dirty="0" err="1">
                <a:solidFill>
                  <a:srgbClr val="7030A0"/>
                </a:solidFill>
                <a:latin typeface="Arial Black" pitchFamily="34" charset="0"/>
              </a:rPr>
              <a:t>kelapangan</a:t>
            </a:r>
            <a:r>
              <a:rPr lang="en-US" sz="2800" dirty="0">
                <a:solidFill>
                  <a:srgbClr val="7030A0"/>
                </a:solidFill>
                <a:latin typeface="Arial Black" pitchFamily="34" charset="0"/>
              </a:rPr>
              <a:t> </a:t>
            </a:r>
            <a:r>
              <a:rPr lang="en-US" sz="2800" dirty="0" err="1">
                <a:solidFill>
                  <a:srgbClr val="7030A0"/>
                </a:solidFill>
                <a:latin typeface="Arial Black" pitchFamily="34" charset="0"/>
              </a:rPr>
              <a:t>rumahmu</a:t>
            </a:r>
            <a:r>
              <a:rPr lang="en-US" sz="2800" dirty="0">
                <a:solidFill>
                  <a:srgbClr val="7030A0"/>
                </a:solidFill>
                <a:latin typeface="Arial Black" pitchFamily="34" charset="0"/>
              </a:rPr>
              <a:t> </a:t>
            </a:r>
            <a:r>
              <a:rPr lang="en-US" sz="2800" dirty="0" err="1">
                <a:solidFill>
                  <a:srgbClr val="7030A0"/>
                </a:solidFill>
                <a:latin typeface="Arial Black" pitchFamily="34" charset="0"/>
              </a:rPr>
              <a:t>dan</a:t>
            </a:r>
            <a:r>
              <a:rPr lang="en-US" sz="2800" dirty="0">
                <a:solidFill>
                  <a:srgbClr val="7030A0"/>
                </a:solidFill>
                <a:latin typeface="Arial Black" pitchFamily="34" charset="0"/>
              </a:rPr>
              <a:t> </a:t>
            </a:r>
            <a:r>
              <a:rPr lang="en-US" sz="2800" dirty="0" err="1">
                <a:solidFill>
                  <a:srgbClr val="7030A0"/>
                </a:solidFill>
                <a:latin typeface="Arial Black" pitchFamily="34" charset="0"/>
              </a:rPr>
              <a:t>tangisi</a:t>
            </a:r>
            <a:r>
              <a:rPr lang="en-US" sz="2800" dirty="0">
                <a:solidFill>
                  <a:srgbClr val="7030A0"/>
                </a:solidFill>
                <a:latin typeface="Arial Black" pitchFamily="34" charset="0"/>
              </a:rPr>
              <a:t> </a:t>
            </a:r>
            <a:r>
              <a:rPr lang="en-US" sz="2800" dirty="0" err="1">
                <a:solidFill>
                  <a:srgbClr val="7030A0"/>
                </a:solidFill>
                <a:latin typeface="Arial Black" pitchFamily="34" charset="0"/>
              </a:rPr>
              <a:t>dosa</a:t>
            </a:r>
            <a:r>
              <a:rPr lang="en-US" sz="2800" dirty="0">
                <a:solidFill>
                  <a:srgbClr val="7030A0"/>
                </a:solidFill>
                <a:latin typeface="Arial Black" pitchFamily="34" charset="0"/>
              </a:rPr>
              <a:t> </a:t>
            </a:r>
            <a:r>
              <a:rPr lang="en-US" sz="2800" dirty="0" err="1" smtClean="0">
                <a:solidFill>
                  <a:srgbClr val="7030A0"/>
                </a:solidFill>
                <a:latin typeface="Arial Black" pitchFamily="34" charset="0"/>
              </a:rPr>
              <a:t>kesalahanmu</a:t>
            </a:r>
            <a:r>
              <a:rPr lang="en-US" sz="2800" dirty="0" smtClean="0">
                <a:solidFill>
                  <a:srgbClr val="7030A0"/>
                </a:solidFill>
                <a:latin typeface="Arial Black" pitchFamily="34" charset="0"/>
              </a:rPr>
              <a:t> ”.			</a:t>
            </a:r>
            <a:r>
              <a:rPr lang="en-US" sz="1600" dirty="0">
                <a:solidFill>
                  <a:schemeClr val="tx1"/>
                </a:solidFill>
                <a:latin typeface="Arial Black" pitchFamily="34" charset="0"/>
              </a:rPr>
              <a:t> </a:t>
            </a:r>
            <a:r>
              <a:rPr lang="en-US" sz="1600" dirty="0" smtClean="0">
                <a:solidFill>
                  <a:schemeClr val="tx1"/>
                </a:solidFill>
                <a:latin typeface="Arial Black" pitchFamily="34" charset="0"/>
              </a:rPr>
              <a:t>            -</a:t>
            </a:r>
            <a:r>
              <a:rPr lang="en-US" sz="1600" dirty="0" err="1" smtClean="0">
                <a:solidFill>
                  <a:schemeClr val="tx1"/>
                </a:solidFill>
                <a:latin typeface="Arial Black" pitchFamily="34" charset="0"/>
              </a:rPr>
              <a:t>Riwayat</a:t>
            </a:r>
            <a:r>
              <a:rPr lang="en-US" sz="1600" dirty="0" smtClean="0">
                <a:solidFill>
                  <a:schemeClr val="tx1"/>
                </a:solidFill>
                <a:latin typeface="Arial Black" pitchFamily="34" charset="0"/>
              </a:rPr>
              <a:t> At-</a:t>
            </a:r>
            <a:r>
              <a:rPr lang="en-US" sz="1600" dirty="0" err="1" smtClean="0">
                <a:solidFill>
                  <a:schemeClr val="tx1"/>
                </a:solidFill>
                <a:latin typeface="Arial Black" pitchFamily="34" charset="0"/>
              </a:rPr>
              <a:t>Tirmizi</a:t>
            </a:r>
            <a:r>
              <a:rPr lang="en-US" sz="1600" dirty="0" smtClean="0">
                <a:solidFill>
                  <a:schemeClr val="tx1"/>
                </a:solidFill>
                <a:latin typeface="Arial Black" pitchFamily="34" charset="0"/>
              </a:rPr>
              <a:t>-</a:t>
            </a:r>
            <a:endParaRPr lang="en-US" sz="1600" b="1" dirty="0">
              <a:solidFill>
                <a:schemeClr val="tx1"/>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152400" y="995655"/>
            <a:ext cx="8839200" cy="2449068"/>
          </a:xfrm>
          <a:prstGeom prst="rect">
            <a:avLst/>
          </a:prstGeom>
          <a:solidFill>
            <a:schemeClr val="tx2">
              <a:lumMod val="20000"/>
              <a:lumOff val="80000"/>
              <a:alpha val="91000"/>
            </a:schemeClr>
          </a:solidFill>
        </p:spPr>
        <p:txBody>
          <a:bodyPr wrap="square">
            <a:spAutoFit/>
            <a:scene3d>
              <a:camera prst="orthographicFront"/>
              <a:lightRig rig="threePt" dir="t"/>
            </a:scene3d>
            <a:sp3d extrusionH="57150">
              <a:bevelT w="38100" h="38100" prst="angle"/>
            </a:sp3d>
          </a:bodyPr>
          <a:lstStyle/>
          <a:p>
            <a:pPr algn="ctr" rtl="1">
              <a:lnSpc>
                <a:spcPct val="115000"/>
              </a:lnSpc>
            </a:pPr>
            <a:r>
              <a:rPr lang="ar-SA" sz="4000" b="1" dirty="0">
                <a:solidFill>
                  <a:srgbClr val="1C1E21"/>
                </a:solidFill>
                <a:ea typeface="Times New Roman"/>
                <a:cs typeface="Traditional Arabic"/>
              </a:rPr>
              <a:t>عَنْ عُقْبَةَ بْنِ عَامِرٍ رَضِيَ اللهُ </a:t>
            </a:r>
            <a:r>
              <a:rPr lang="ar-SA" sz="4000" b="1" dirty="0" smtClean="0">
                <a:solidFill>
                  <a:srgbClr val="1C1E21"/>
                </a:solidFill>
                <a:ea typeface="Times New Roman"/>
                <a:cs typeface="Traditional Arabic"/>
              </a:rPr>
              <a:t>عَنْهُ</a:t>
            </a:r>
            <a:r>
              <a:rPr lang="en-US" sz="4000" b="1" dirty="0" smtClean="0">
                <a:solidFill>
                  <a:srgbClr val="1C1E21"/>
                </a:solidFill>
                <a:ea typeface="Times New Roman"/>
                <a:cs typeface="Traditional Arabic"/>
              </a:rPr>
              <a:t> : </a:t>
            </a:r>
          </a:p>
          <a:p>
            <a:pPr algn="ctr" rtl="1">
              <a:lnSpc>
                <a:spcPct val="115000"/>
              </a:lnSpc>
            </a:pPr>
            <a:r>
              <a:rPr lang="ar-SA" sz="4400" b="1" dirty="0" smtClean="0">
                <a:solidFill>
                  <a:srgbClr val="1C1E21"/>
                </a:solidFill>
                <a:latin typeface="Traditional Arabic"/>
                <a:ea typeface="Times New Roman"/>
              </a:rPr>
              <a:t>قُلْتُ </a:t>
            </a:r>
            <a:r>
              <a:rPr lang="ar-SA" sz="4400" b="1" dirty="0">
                <a:solidFill>
                  <a:srgbClr val="1C1E21"/>
                </a:solidFill>
                <a:latin typeface="Traditional Arabic"/>
                <a:ea typeface="Times New Roman"/>
              </a:rPr>
              <a:t>: يَا رَسُوْلَ اللَّهِ مَا النَّجَاةُ ؟ قَالَ : أَمْسِكْ عَليْكَ لِسَانَكَ، وَلْيَسَعْكَ بَيْتُكَ، وابْكِ عَلَى </a:t>
            </a:r>
            <a:r>
              <a:rPr lang="ar-SA" sz="4400" b="1" dirty="0" smtClean="0">
                <a:solidFill>
                  <a:srgbClr val="1C1E21"/>
                </a:solidFill>
                <a:latin typeface="Traditional Arabic"/>
                <a:ea typeface="Times New Roman"/>
              </a:rPr>
              <a:t>خَطِيْئَتِكَ</a:t>
            </a:r>
            <a:endParaRPr lang="en-US" sz="4400" dirty="0">
              <a:ea typeface="Times New Roman"/>
              <a:cs typeface="Arial"/>
            </a:endParaRPr>
          </a:p>
        </p:txBody>
      </p:sp>
    </p:spTree>
    <p:extLst>
      <p:ext uri="{BB962C8B-B14F-4D97-AF65-F5344CB8AC3E}">
        <p14:creationId xmlns:p14="http://schemas.microsoft.com/office/powerpoint/2010/main" val="375501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12405295</TotalTime>
  <Words>1127</Words>
  <Application>Microsoft Office PowerPoint</Application>
  <PresentationFormat>On-screen Show (4:3)</PresentationFormat>
  <Paragraphs>126</Paragraphs>
  <Slides>33</Slides>
  <Notes>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33</vt:i4>
      </vt:variant>
    </vt:vector>
  </HeadingPairs>
  <TitlesOfParts>
    <vt:vector size="52" baseType="lpstr">
      <vt:lpstr>Arial Unicode MS</vt:lpstr>
      <vt:lpstr>A25-SQUANOVA</vt:lpstr>
      <vt:lpstr>Agency FB</vt:lpstr>
      <vt:lpstr>Aharoni</vt:lpstr>
      <vt:lpstr>Arabic Typesetting</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264</cp:revision>
  <dcterms:created xsi:type="dcterms:W3CDTF">2017-12-24T04:47:57Z</dcterms:created>
  <dcterms:modified xsi:type="dcterms:W3CDTF">2021-11-02T18:10:15Z</dcterms:modified>
</cp:coreProperties>
</file>